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6.svg" ContentType="image/svg+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3" r:id="rId2"/>
    <p:sldMasterId id="2147483676" r:id="rId3"/>
    <p:sldMasterId id="2147483689" r:id="rId4"/>
    <p:sldMasterId id="2147483703" r:id="rId5"/>
  </p:sldMasterIdLst>
  <p:notesMasterIdLst>
    <p:notesMasterId r:id="rId32"/>
  </p:notesMasterIdLst>
  <p:sldIdLst>
    <p:sldId id="257" r:id="rId6"/>
    <p:sldId id="335" r:id="rId7"/>
    <p:sldId id="352" r:id="rId8"/>
    <p:sldId id="274" r:id="rId9"/>
    <p:sldId id="353" r:id="rId10"/>
    <p:sldId id="275" r:id="rId11"/>
    <p:sldId id="354" r:id="rId12"/>
    <p:sldId id="370" r:id="rId13"/>
    <p:sldId id="371" r:id="rId14"/>
    <p:sldId id="372" r:id="rId15"/>
    <p:sldId id="373" r:id="rId16"/>
    <p:sldId id="339" r:id="rId17"/>
    <p:sldId id="341" r:id="rId18"/>
    <p:sldId id="374" r:id="rId19"/>
    <p:sldId id="375" r:id="rId20"/>
    <p:sldId id="376" r:id="rId21"/>
    <p:sldId id="344" r:id="rId22"/>
    <p:sldId id="377" r:id="rId23"/>
    <p:sldId id="330" r:id="rId24"/>
    <p:sldId id="342" r:id="rId25"/>
    <p:sldId id="356" r:id="rId26"/>
    <p:sldId id="357" r:id="rId27"/>
    <p:sldId id="358" r:id="rId28"/>
    <p:sldId id="378" r:id="rId29"/>
    <p:sldId id="321" r:id="rId30"/>
    <p:sldId id="355" r:id="rId31"/>
  </p:sldIdLst>
  <p:sldSz cx="12192000" cy="6858000"/>
  <p:notesSz cx="6858000" cy="9144000"/>
  <p:embeddedFontLst>
    <p:embeddedFont>
      <p:font typeface="等线" panose="02010600030101010101" pitchFamily="2" charset="-122"/>
      <p:regular r:id="rId33"/>
      <p:bold r:id="rId34"/>
    </p:embeddedFont>
    <p:embeddedFont>
      <p:font typeface="微软雅黑" panose="020B0503020204020204" pitchFamily="34" charset="-122"/>
      <p:regular r:id="rId35"/>
      <p:bold r:id="rId36"/>
    </p:embeddedFont>
    <p:embeddedFont>
      <p:font typeface="Wingdings 2" pitchFamily="2" charset="2"/>
      <p:regular r:id="rId37"/>
    </p:embeddedFont>
  </p:embeddedFontLst>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7877" autoAdjust="0"/>
  </p:normalViewPr>
  <p:slideViewPr>
    <p:cSldViewPr snapToGrid="0">
      <p:cViewPr varScale="1">
        <p:scale>
          <a:sx n="111" d="100"/>
          <a:sy n="111" d="100"/>
        </p:scale>
        <p:origin x="12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notesMaster" Target="notesMasters/notesMaster1.xml"/><Relationship Id="rId33" Type="http://schemas.openxmlformats.org/officeDocument/2006/relationships/font" Target="fonts/font1.fntdata"/><Relationship Id="rId34" Type="http://schemas.openxmlformats.org/officeDocument/2006/relationships/font" Target="fonts/font2.fntdata"/><Relationship Id="rId35" Type="http://schemas.openxmlformats.org/officeDocument/2006/relationships/font" Target="fonts/font3.fntdata"/><Relationship Id="rId36" Type="http://schemas.openxmlformats.org/officeDocument/2006/relationships/font" Target="fonts/font4.fntdata"/><Relationship Id="rId37" Type="http://schemas.openxmlformats.org/officeDocument/2006/relationships/font" Target="fonts/font5.fntdata"/><Relationship Id="rId38" Type="http://schemas.openxmlformats.org/officeDocument/2006/relationships/tags" Target="tags/tag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F8CC7-286A-4FBB-946B-6F3BFBCED87D}" type="datetimeFigureOut">
              <a:rPr lang="zh-CN" altLang="en-US" smtClean="0"/>
              <a:t>2025/11/29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234D2-BD49-4C90-999B-ABF038F1B5E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Bef>
                <a:spcPts val="500"/>
              </a:spcBef>
              <a:spcAft>
                <a:spcPts val="1000"/>
              </a:spcAft>
            </a:pP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在《列子·汤问》中还记载了一个同时代的巧匠，名叫偃师。偃师比鲁班和墨子还要厉害，可以用木头、毛发、油漆等材料制造出惟妙惟肖的人偶，从外表看和真人无异，而且能歌善舞。偃师带着这个人偶去见周穆王，让它为大家献歌献舞。歌舞很成功，观众陶醉于其中。只是歌舞结束的时候出了差错，人偶向穆王的姬人们“暗送秋波”，惹得穆王大怒，要将偃师和这个人偶一并处死。偃师慌忙解释，并亲自动手把人偶剖开，果然是一堆零件。穆王这才相信这个人偶确实不是真人，赦免了偃师。鲁班和墨子听说这个故事后大为震撼，从此再也不敢自认为手艺高超了。这个故事当然只是个传说，</a:t>
            </a:r>
            <a:r>
              <a:rPr lang="en-US" altLang="zh-CN" sz="1200">
                <a:effectLst/>
                <a:latin typeface="等线" panose="02010600030101010101" pitchFamily="2" charset="-122"/>
                <a:ea typeface="微软雅黑" panose="020B0503020204020204" pitchFamily="34" charset="-122"/>
                <a:cs typeface="Times New Roman" panose="02020603050405020304" pitchFamily="18" charset="0"/>
              </a:rPr>
              <a:t>2000</a:t>
            </a: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多年前是不可能造出如此惟妙惟肖的人偶来的。尽管如此，这个故事充分体现了古人对智能机器的向往。</a:t>
            </a: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Bef>
                <a:spcPts val="500"/>
              </a:spcBef>
              <a:spcAft>
                <a:spcPts val="1000"/>
              </a:spcAft>
            </a:pP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EB2234D2-BD49-4C90-999B-ABF038F1B5EC}" type="slidenum">
              <a:rPr lang="zh-CN" altLang="en-US" smtClean="0"/>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Arial" panose="020B0604020202020204"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Arial" panose="020B0604020202020204"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小清爱提问</a:t>
            </a:r>
            <a:r>
              <a:rPr lang="en-US" altLang="zh-CN"/>
              <a:t>《</a:t>
            </a:r>
            <a:r>
              <a:rPr lang="zh-CN" altLang="en-US"/>
              <a:t>什么是图灵测试</a:t>
            </a:r>
            <a:r>
              <a:rPr lang="en-US" altLang="zh-CN"/>
              <a:t>》</a:t>
            </a:r>
            <a:r>
              <a:rPr lang="zh-CN" altLang="en-US"/>
              <a:t>。</a:t>
            </a:r>
          </a:p>
        </p:txBody>
      </p:sp>
      <p:sp>
        <p:nvSpPr>
          <p:cNvPr id="4" name="灯片编号占位符 3"/>
          <p:cNvSpPr>
            <a:spLocks noGrp="1"/>
          </p:cNvSpPr>
          <p:nvPr>
            <p:ph type="sldNum" sz="quarter" idx="5"/>
          </p:nvPr>
        </p:nvSpPr>
        <p:spPr/>
        <p:txBody>
          <a:bodyPr/>
          <a:lstStyle/>
          <a:p>
            <a:fld id="{A9C2EBA0-E458-40E8-802E-5C171B90668C}"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小清爱提问</a:t>
            </a:r>
            <a:r>
              <a:rPr lang="en-US" altLang="zh-CN"/>
              <a:t>《</a:t>
            </a:r>
            <a:r>
              <a:rPr lang="zh-CN" altLang="en-US"/>
              <a:t>为什么说图灵是人工智能之父</a:t>
            </a:r>
            <a:r>
              <a:rPr lang="en-US" altLang="zh-CN"/>
              <a:t>》</a:t>
            </a:r>
            <a:r>
              <a:rPr lang="zh-CN" altLang="en-US"/>
              <a:t>，总结图灵的三个贡献。</a:t>
            </a:r>
          </a:p>
        </p:txBody>
      </p:sp>
      <p:sp>
        <p:nvSpPr>
          <p:cNvPr id="4" name="灯片编号占位符 3"/>
          <p:cNvSpPr>
            <a:spLocks noGrp="1"/>
          </p:cNvSpPr>
          <p:nvPr>
            <p:ph type="sldNum" sz="quarter" idx="5"/>
          </p:nvPr>
        </p:nvSpPr>
        <p:spPr/>
        <p:txBody>
          <a:bodyPr/>
          <a:lstStyle/>
          <a:p>
            <a:fld id="{A9C2EBA0-E458-40E8-802E-5C171B90668C}"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Bef>
                <a:spcPts val="500"/>
              </a:spcBef>
              <a:spcAft>
                <a:spcPts val="1000"/>
              </a:spcAft>
            </a:pP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在《列子·汤问》中还记载了一个同时代的巧匠，名叫偃师。偃师比鲁班和墨子还要厉害，可以用木头、毛发、油漆等材料制造出惟妙惟肖的人偶，从外表看和真人无异，而且能歌善舞。偃师带着这个人偶去见周穆王，让它为大家献歌献舞。歌舞很成功，观众陶醉于其中。只是歌舞结束的时候出了差错，人偶向穆王的姬人们“暗送秋波”，惹得穆王大怒，要将偃师和这个人偶一并处死。偃师慌忙解释，并亲自动手把人偶剖开，果然是一堆零件。穆王这才相信这个人偶确实不是真人，赦免了偃师。鲁班和墨子听说这个故事后大为震撼，从此再也不敢自认为手艺高超了。这个故事当然只是个传说，</a:t>
            </a:r>
            <a:r>
              <a:rPr lang="en-US" altLang="zh-CN" sz="1200">
                <a:effectLst/>
                <a:latin typeface="等线" panose="02010600030101010101" pitchFamily="2" charset="-122"/>
                <a:ea typeface="微软雅黑" panose="020B0503020204020204" pitchFamily="34" charset="-122"/>
                <a:cs typeface="Times New Roman" panose="02020603050405020304" pitchFamily="18" charset="0"/>
              </a:rPr>
              <a:t>2000</a:t>
            </a: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多年前是不可能造出如此惟妙惟肖的人偶来的。尽管如此，这个故事充分体现了古人对智能机器的向往。</a:t>
            </a: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Bef>
                <a:spcPts val="500"/>
              </a:spcBef>
              <a:spcAft>
                <a:spcPts val="1000"/>
              </a:spcAft>
            </a:pP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EB2234D2-BD49-4C90-999B-ABF038F1B5EC}"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Bef>
                <a:spcPts val="500"/>
              </a:spcBef>
              <a:spcAft>
                <a:spcPts val="1000"/>
              </a:spcAft>
            </a:pP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在《列子·汤问》中还记载了一个同时代的巧匠，名叫偃师。偃师比鲁班和墨子还要厉害，可以用木头、毛发、油漆等材料制造出惟妙惟肖的人偶，从外表看和真人无异，而且能歌善舞。偃师带着这个人偶去见周穆王，让它为大家献歌献舞。歌舞很成功，观众陶醉于其中。只是歌舞结束的时候出了差错，人偶向穆王的姬人们“暗送秋波”，惹得穆王大怒，要将偃师和这个人偶一并处死。偃师慌忙解释，并亲自动手把人偶剖开，果然是一堆零件。穆王这才相信这个人偶确实不是真人，赦免了偃师。鲁班和墨子听说这个故事后大为震撼，从此再也不敢自认为手艺高超了。这个故事当然只是个传说，</a:t>
            </a:r>
            <a:r>
              <a:rPr lang="en-US" altLang="zh-CN" sz="1200">
                <a:effectLst/>
                <a:latin typeface="等线" panose="02010600030101010101" pitchFamily="2" charset="-122"/>
                <a:ea typeface="微软雅黑" panose="020B0503020204020204" pitchFamily="34" charset="-122"/>
                <a:cs typeface="Times New Roman" panose="02020603050405020304" pitchFamily="18" charset="0"/>
              </a:rPr>
              <a:t>2000</a:t>
            </a: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多年前是不可能造出如此惟妙惟肖的人偶来的。尽管如此，这个故事充分体现了古人对智能机器的向往。</a:t>
            </a: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Bef>
                <a:spcPts val="500"/>
              </a:spcBef>
              <a:spcAft>
                <a:spcPts val="1000"/>
              </a:spcAft>
            </a:pP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EB2234D2-BD49-4C90-999B-ABF038F1B5EC}"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Bef>
                <a:spcPts val="500"/>
              </a:spcBef>
              <a:spcAft>
                <a:spcPts val="1000"/>
              </a:spcAft>
            </a:pP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在《列子·汤问》中还记载了一个同时代的巧匠，名叫偃师。偃师比鲁班和墨子还要厉害，可以用木头、毛发、油漆等材料制造出惟妙惟肖的人偶，从外表看和真人无异，而且能歌善舞。偃师带着这个人偶去见周穆王，让它为大家献歌献舞。歌舞很成功，观众陶醉于其中。只是歌舞结束的时候出了差错，人偶向穆王的姬人们“暗送秋波”，惹得穆王大怒，要将偃师和这个人偶一并处死。偃师慌忙解释，并亲自动手把人偶剖开，果然是一堆零件。穆王这才相信这个人偶确实不是真人，赦免了偃师。鲁班和墨子听说这个故事后大为震撼，从此再也不敢自认为手艺高超了。这个故事当然只是个传说，</a:t>
            </a:r>
            <a:r>
              <a:rPr lang="en-US" altLang="zh-CN" sz="1200">
                <a:effectLst/>
                <a:latin typeface="等线" panose="02010600030101010101" pitchFamily="2" charset="-122"/>
                <a:ea typeface="微软雅黑" panose="020B0503020204020204" pitchFamily="34" charset="-122"/>
                <a:cs typeface="Times New Roman" panose="02020603050405020304" pitchFamily="18" charset="0"/>
              </a:rPr>
              <a:t>2000</a:t>
            </a: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多年前是不可能造出如此惟妙惟肖的人偶来的。尽管如此，这个故事充分体现了古人对智能机器的向往。</a:t>
            </a: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Bef>
                <a:spcPts val="500"/>
              </a:spcBef>
              <a:spcAft>
                <a:spcPts val="1000"/>
              </a:spcAft>
            </a:pP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EB2234D2-BD49-4C90-999B-ABF038F1B5EC}"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C2EBA0-E458-40E8-802E-5C171B90668C}"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Bef>
                <a:spcPts val="500"/>
              </a:spcBef>
              <a:spcAft>
                <a:spcPts val="1000"/>
              </a:spcAft>
            </a:pP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在《列子·汤问》中还记载了一个同时代的巧匠，名叫偃师。偃师比鲁班和墨子还要厉害，可以用木头、毛发、油漆等材料制造出惟妙惟肖的人偶，从外表看和真人无异，而且能歌善舞。偃师带着这个人偶去见周穆王，让它为大家献歌献舞。歌舞很成功，观众陶醉于其中。只是歌舞结束的时候出了差错，人偶向穆王的姬人们“暗送秋波”，惹得穆王大怒，要将偃师和这个人偶一并处死。偃师慌忙解释，并亲自动手把人偶剖开，果然是一堆零件。穆王这才相信这个人偶确实不是真人，赦免了偃师。鲁班和墨子听说这个故事后大为震撼，从此再也不敢自认为手艺高超了。这个故事当然只是个传说，</a:t>
            </a:r>
            <a:r>
              <a:rPr lang="en-US" altLang="zh-CN" sz="1200">
                <a:effectLst/>
                <a:latin typeface="等线" panose="02010600030101010101" pitchFamily="2" charset="-122"/>
                <a:ea typeface="微软雅黑" panose="020B0503020204020204" pitchFamily="34" charset="-122"/>
                <a:cs typeface="Times New Roman" panose="02020603050405020304" pitchFamily="18" charset="0"/>
              </a:rPr>
              <a:t>2000</a:t>
            </a:r>
            <a:r>
              <a:rPr lang="zh-CN" altLang="zh-CN" sz="1200">
                <a:effectLst/>
                <a:latin typeface="等线" panose="02010600030101010101" pitchFamily="2" charset="-122"/>
                <a:ea typeface="微软雅黑" panose="020B0503020204020204" pitchFamily="34" charset="-122"/>
                <a:cs typeface="Times New Roman" panose="02020603050405020304" pitchFamily="18" charset="0"/>
              </a:rPr>
              <a:t>多年前是不可能造出如此惟妙惟肖的人偶来的。尽管如此，这个故事充分体现了古人对智能机器的向往。</a:t>
            </a: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Bef>
                <a:spcPts val="500"/>
              </a:spcBef>
              <a:spcAft>
                <a:spcPts val="1000"/>
              </a:spcAft>
            </a:pPr>
            <a:endParaRPr lang="zh-CN" altLang="zh-CN" sz="12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EB2234D2-BD49-4C90-999B-ABF038F1B5EC}"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Arial" panose="020B0604020202020204"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Arial" panose="020B0604020202020204"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20" dirty="0">
                <a:solidFill>
                  <a:srgbClr val="060607"/>
                </a:solidFill>
                <a:effectLst/>
                <a:latin typeface="Arial" panose="020B0604020202020204" pitchFamily="34" charset="0"/>
                <a:ea typeface="微软雅黑" panose="020B0503020204020204" pitchFamily="34" charset="-122"/>
                <a:cs typeface="Times New Roman" panose="02020603050405020304" pitchFamily="18" charset="0"/>
              </a:rPr>
              <a:t>图片来自</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Lewis</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的</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“The Silent Reader”</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1920</a:t>
            </a:r>
            <a:r>
              <a:rPr lang="zh-CN" altLang="zh-CN" sz="12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B2234D2-BD49-4C90-999B-ABF038F1B5EC}"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8" name="半闭框 17"/>
            <p:cNvSpPr/>
            <p:nvPr/>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solidFill>
                  <a:schemeClr val="tx1"/>
                </a:solidFill>
                <a:latin typeface="Arial" panose="020B0604020202020204" pitchFamily="34" charset="0"/>
              </a:endParaRPr>
            </a:p>
          </p:txBody>
        </p:sp>
        <p:sp>
          <p:nvSpPr>
            <p:cNvPr id="24" name="矩形 23"/>
            <p:cNvSpPr/>
            <p:nvPr/>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895559-B5C9-44B2-B309-9E110ED03028}" type="slidenum">
              <a:rPr lang="zh-CN" altLang="en-US" smtClean="0"/>
              <a:t>‹#›</a:t>
            </a:fld>
            <a:endParaRPr lang="zh-CN" altLang="en-US"/>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3600" b="0" i="0" kern="1200" cap="none" baseline="0" dirty="0">
                <a:solidFill>
                  <a:srgbClr val="660874"/>
                </a:solidFill>
                <a:latin typeface="Arial" panose="020B0604020202020204" pitchFamily="34" charset="0"/>
                <a:ea typeface="+mj-ea"/>
                <a:cs typeface="+mj-cs"/>
              </a:defRPr>
            </a:lvl1pPr>
          </a:lstStyle>
          <a:p>
            <a:r>
              <a:rPr kumimoji="1" lang="zh-CN" altLang="en-US" dirty="0"/>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2025/11/29</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2025/11/29</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8" name="半闭框 17"/>
            <p:cNvSpPr/>
            <p:nvPr/>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solidFill>
                  <a:schemeClr val="tx1"/>
                </a:solidFill>
                <a:latin typeface="Arial" panose="020B0604020202020204" pitchFamily="34" charset="0"/>
              </a:endParaRPr>
            </a:p>
          </p:txBody>
        </p:sp>
        <p:sp>
          <p:nvSpPr>
            <p:cNvPr id="24" name="矩形 23"/>
            <p:cNvSpPr/>
            <p:nvPr/>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895559-B5C9-44B2-B309-9E110ED03028}" type="slidenum">
              <a:rPr lang="zh-CN" altLang="en-US" smtClean="0"/>
              <a:t>‹#›</a:t>
            </a:fld>
            <a:endParaRPr lang="zh-CN" altLang="en-US"/>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3600" b="0" i="0" kern="1200" cap="none" baseline="0" dirty="0">
                <a:solidFill>
                  <a:srgbClr val="660874"/>
                </a:solidFill>
                <a:latin typeface="Arial" panose="020B0604020202020204" pitchFamily="34" charset="0"/>
                <a:ea typeface="+mj-ea"/>
                <a:cs typeface="+mj-cs"/>
              </a:defRPr>
            </a:lvl1pPr>
          </a:lstStyle>
          <a:p>
            <a:r>
              <a:rPr kumimoji="1"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2025/11/29</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2" name="矩形 11"/>
            <p:cNvSpPr/>
            <p:nvPr/>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2025/11/29</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2025/11/29</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8" name="半闭框 17"/>
            <p:cNvSpPr/>
            <p:nvPr userDrawn="1"/>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solidFill>
                  <a:schemeClr val="tx1"/>
                </a:solidFill>
                <a:latin typeface="Arial" panose="020B0604020202020204" pitchFamily="34" charset="0"/>
              </a:endParaRPr>
            </a:p>
          </p:txBody>
        </p:sp>
        <p:sp>
          <p:nvSpPr>
            <p:cNvPr id="24" name="矩形 23"/>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895559-B5C9-44B2-B309-9E110ED03028}" type="slidenum">
              <a:rPr lang="zh-CN" altLang="en-US" smtClean="0"/>
              <a:t>‹#›</a:t>
            </a:fld>
            <a:endParaRPr lang="zh-CN" altLang="en-US"/>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3600" b="0" i="0" kern="1200" cap="none" baseline="0" dirty="0">
                <a:solidFill>
                  <a:srgbClr val="660874"/>
                </a:solidFill>
                <a:latin typeface="Arial" panose="020B0604020202020204" pitchFamily="34" charset="0"/>
                <a:ea typeface="+mj-ea"/>
                <a:cs typeface="+mj-cs"/>
              </a:defRPr>
            </a:lvl1pPr>
          </a:lstStyle>
          <a:p>
            <a:r>
              <a:rPr kumimoji="1" lang="zh-CN" altLang="en-US" dirty="0"/>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2025/11/29</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2025/11/29</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2025/11/29</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2025/11/29</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8" name="半闭框 17"/>
            <p:cNvSpPr/>
            <p:nvPr userDrawn="1"/>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solidFill>
                  <a:schemeClr val="tx1"/>
                </a:solidFill>
                <a:latin typeface="Arial" panose="020B0604020202020204" pitchFamily="34" charset="0"/>
              </a:endParaRPr>
            </a:p>
          </p:txBody>
        </p:sp>
        <p:sp>
          <p:nvSpPr>
            <p:cNvPr id="24" name="矩形 23"/>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6000" b="0" i="0" kern="1200" cap="none" baseline="0" dirty="0">
                <a:solidFill>
                  <a:schemeClr val="tx1"/>
                </a:solidFill>
                <a:latin typeface="Arial" panose="020B0604020202020204" pitchFamily="34" charset="0"/>
                <a:ea typeface="+mj-ea"/>
                <a:cs typeface="+mj-cs"/>
              </a:defRPr>
            </a:lvl1pPr>
          </a:lstStyle>
          <a:p>
            <a:r>
              <a:rPr kumimoji="1" lang="zh-CN" altLang="en-US" dirty="0"/>
              <a:t>单击此处编辑母版标题样式</a:t>
            </a:r>
          </a:p>
        </p:txBody>
      </p:sp>
      <p:sp>
        <p:nvSpPr>
          <p:cNvPr id="12" name="副标题 2"/>
          <p:cNvSpPr txBox="1"/>
          <p:nvPr/>
        </p:nvSpPr>
        <p:spPr>
          <a:xfrm>
            <a:off x="9341020" y="6011470"/>
            <a:ext cx="2337730" cy="456220"/>
          </a:xfrm>
          <a:prstGeom prst="rect">
            <a:avLst/>
          </a:prstGeom>
        </p:spPr>
        <p:txBody>
          <a:bodyPr vert="horz" lIns="91440" tIns="45720" rIns="91440" bIns="45720" rtlCol="0">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微软雅黑" panose="020B0503020204020204" pitchFamily="34" charset="-122"/>
                <a:ea typeface="微软雅黑" panose="020B0503020204020204" pitchFamily="34"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600">
                <a:solidFill>
                  <a:schemeClr val="accent2"/>
                </a:solidFill>
              </a:rPr>
              <a:t>制作者：人名</a:t>
            </a:r>
            <a:r>
              <a:rPr lang="en-US" altLang="zh-CN" sz="1600">
                <a:solidFill>
                  <a:schemeClr val="accent2"/>
                </a:solidFill>
              </a:rPr>
              <a:t>/</a:t>
            </a:r>
            <a:r>
              <a:rPr lang="zh-CN" altLang="en-US" sz="1600">
                <a:solidFill>
                  <a:schemeClr val="accent2"/>
                </a:solidFill>
              </a:rPr>
              <a:t>单位名称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2" name="矩形 11"/>
            <p:cNvSpPr/>
            <p:nvPr/>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2025/11/29</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normAutofit/>
          </a:bodyPr>
          <a:lstStyle>
            <a:lvl1pPr algn="l" defTabSz="457200" rtl="0" eaLnBrk="1" latinLnBrk="0" hangingPunct="1">
              <a:spcBef>
                <a:spcPct val="0"/>
              </a:spcBef>
              <a:buNone/>
              <a:defRPr kumimoji="1" lang="zh-CN" altLang="en-US" sz="4000" b="1" kern="1200" cap="none" baseline="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2025/11/29</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2025/11/29</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2025/11/29</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灯片编号占位符 6"/>
          <p:cNvSpPr>
            <a:spLocks noGrp="1"/>
          </p:cNvSpPr>
          <p:nvPr>
            <p:ph type="sldNum" sz="quarter" idx="10"/>
          </p:nvPr>
        </p:nvSpPr>
        <p:spPr>
          <a:xfrm>
            <a:off x="9202609" y="6372317"/>
            <a:ext cx="2743200" cy="365125"/>
          </a:xfrm>
        </p:spPr>
        <p:txBody>
          <a:bodyPr/>
          <a:lstStyle/>
          <a:p>
            <a:fld id="{68AA89EC-6B38-409E-BD23-99513F836D0A}"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25" name="组合 24"/>
          <p:cNvGrpSpPr/>
          <p:nvPr/>
        </p:nvGrpSpPr>
        <p:grpSpPr>
          <a:xfrm>
            <a:off x="599225" y="1736370"/>
            <a:ext cx="10993549" cy="1903301"/>
            <a:chOff x="599225" y="1921565"/>
            <a:chExt cx="10993549" cy="1903301"/>
          </a:xfrm>
        </p:grpSpPr>
        <p:sp>
          <p:nvSpPr>
            <p:cNvPr id="22" name="矩形 21"/>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8" name="半闭框 17"/>
            <p:cNvSpPr/>
            <p:nvPr userDrawn="1"/>
          </p:nvSpPr>
          <p:spPr>
            <a:xfrm>
              <a:off x="599225" y="1921565"/>
              <a:ext cx="821803" cy="867934"/>
            </a:xfrm>
            <a:prstGeom prst="halfFrame">
              <a:avLst>
                <a:gd name="adj1" fmla="val 23474"/>
                <a:gd name="adj2" fmla="val 23475"/>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solidFill>
                  <a:schemeClr val="tx1"/>
                </a:solidFill>
                <a:latin typeface="Arial" panose="020B0604020202020204" pitchFamily="34" charset="0"/>
              </a:endParaRPr>
            </a:p>
          </p:txBody>
        </p:sp>
        <p:sp>
          <p:nvSpPr>
            <p:cNvPr id="24" name="矩形 23"/>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13" name="Subtitle 2"/>
          <p:cNvSpPr>
            <a:spLocks noGrp="1"/>
          </p:cNvSpPr>
          <p:nvPr>
            <p:ph type="subTitle" idx="1"/>
          </p:nvPr>
        </p:nvSpPr>
        <p:spPr>
          <a:xfrm>
            <a:off x="963169" y="3819054"/>
            <a:ext cx="10265664" cy="1340999"/>
          </a:xfrm>
          <a:prstGeom prst="rect">
            <a:avLst/>
          </a:prstGeom>
        </p:spPr>
        <p:txBody>
          <a:bodyPr anchor="t">
            <a:normAutofit/>
          </a:bodyPr>
          <a:lstStyle>
            <a:lvl1pPr marL="0" indent="0" algn="l">
              <a:buNone/>
              <a:defRPr sz="20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pic>
        <p:nvPicPr>
          <p:cNvPr id="15" name="图片 14"/>
          <p:cNvPicPr>
            <a:picLocks noChangeAspect="1"/>
          </p:cNvPicPr>
          <p:nvPr/>
        </p:nvPicPr>
        <p:blipFill>
          <a:blip r:embed="rId2"/>
          <a:stretch>
            <a:fillRect/>
          </a:stretch>
        </p:blipFill>
        <p:spPr>
          <a:xfrm>
            <a:off x="9073617" y="399620"/>
            <a:ext cx="2519157" cy="991863"/>
          </a:xfrm>
          <a:prstGeom prst="rect">
            <a:avLst/>
          </a:prstGeom>
        </p:spPr>
      </p:pic>
      <p:sp>
        <p:nvSpPr>
          <p:cNvPr id="9" name="标题 8"/>
          <p:cNvSpPr>
            <a:spLocks noGrp="1"/>
          </p:cNvSpPr>
          <p:nvPr>
            <p:ph type="title"/>
          </p:nvPr>
        </p:nvSpPr>
        <p:spPr>
          <a:xfrm>
            <a:off x="963167" y="2023572"/>
            <a:ext cx="10265664" cy="1325563"/>
          </a:xfrm>
        </p:spPr>
        <p:txBody>
          <a:bodyPr anchor="b">
            <a:normAutofit/>
          </a:bodyPr>
          <a:lstStyle>
            <a:lvl1pPr>
              <a:defRPr lang="zh-CN" altLang="en-US" sz="6000" b="0" i="0" kern="1200" cap="none" baseline="0" dirty="0">
                <a:solidFill>
                  <a:schemeClr val="tx1"/>
                </a:solidFill>
                <a:latin typeface="Arial" panose="020B0604020202020204" pitchFamily="34" charset="0"/>
                <a:ea typeface="+mj-ea"/>
                <a:cs typeface="+mj-cs"/>
              </a:defRPr>
            </a:lvl1pPr>
          </a:lstStyle>
          <a:p>
            <a:r>
              <a:rPr kumimoji="1" lang="zh-CN" altLang="en-US" dirty="0"/>
              <a:t>单击此处编辑母版标题样式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6"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9" name="标题 8"/>
          <p:cNvSpPr>
            <a:spLocks noGrp="1"/>
          </p:cNvSpPr>
          <p:nvPr>
            <p:ph type="title"/>
          </p:nvPr>
        </p:nvSpPr>
        <p:spPr/>
        <p:txBody>
          <a:bodyPr>
            <a:normAutofit/>
          </a:bodyPr>
          <a:lstStyle>
            <a:lvl1pPr algn="l" defTabSz="457200" rtl="0" eaLnBrk="1" latinLnBrk="0" hangingPunct="1">
              <a:spcBef>
                <a:spcPct val="0"/>
              </a:spcBef>
              <a:buNone/>
              <a:defRPr kumimoji="1" lang="zh-CN" altLang="en-US" sz="4000" b="1" kern="1200" cap="none" baseline="0" dirty="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a:t>单击此处编辑母版标题样式</a:t>
            </a:r>
            <a:endParaRPr kumimoji="1"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431883" y="2118167"/>
            <a:ext cx="10178926" cy="3602477"/>
          </a:xfrm>
          <a:prstGeom prst="rect">
            <a:avLst/>
          </a:prstGeo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37B3879E-DE3F-46AE-9601-CEC617E45663}" type="datetimeFigureOut">
              <a:rPr lang="zh-CN" altLang="en-US" smtClean="0"/>
              <a:t>2025/11/29</a:t>
            </a:fld>
            <a:endParaRPr lang="zh-CN" altLang="en-US"/>
          </a:p>
        </p:txBody>
      </p:sp>
      <p:sp>
        <p:nvSpPr>
          <p:cNvPr id="16" name="Footer Placeholder 4"/>
          <p:cNvSpPr>
            <a:spLocks noGrp="1"/>
          </p:cNvSpPr>
          <p:nvPr>
            <p:ph type="ftr" sz="quarter" idx="11"/>
          </p:nvPr>
        </p:nvSpPr>
        <p:spPr>
          <a:xfrm>
            <a:off x="1431882" y="5592991"/>
            <a:ext cx="6066519" cy="365125"/>
          </a:xfrm>
        </p:spPr>
        <p:txBody>
          <a:bodyPr/>
          <a:lstStyle/>
          <a:p>
            <a:endParaRPr lang="zh-CN" altLang="en-US"/>
          </a:p>
        </p:txBody>
      </p:sp>
      <p:sp>
        <p:nvSpPr>
          <p:cNvPr id="17" name="Slide Number Placeholder 5"/>
          <p:cNvSpPr>
            <a:spLocks noGrp="1"/>
          </p:cNvSpPr>
          <p:nvPr>
            <p:ph type="sldNum" sz="quarter" idx="12"/>
          </p:nvPr>
        </p:nvSpPr>
        <p:spPr>
          <a:xfrm>
            <a:off x="10558300" y="5597317"/>
            <a:ext cx="1052508" cy="365125"/>
          </a:xfrm>
        </p:spPr>
        <p:txBody>
          <a:bodyPr/>
          <a:lstStyle/>
          <a:p>
            <a:fld id="{A9895559-B5C9-44B2-B309-9E110ED03028}" type="slidenum">
              <a:rPr lang="zh-CN" altLang="en-US" smtClean="0"/>
              <a:t>‹#›</a:t>
            </a:fld>
            <a:endParaRPr lang="zh-CN" altLang="en-US"/>
          </a:p>
        </p:txBody>
      </p:sp>
      <p:sp>
        <p:nvSpPr>
          <p:cNvPr id="18" name="Title 1"/>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a:t>单击此处编辑母版标题样式</a:t>
            </a:r>
            <a:endParaRPr lang="en-US" dirty="0"/>
          </a:p>
        </p:txBody>
      </p:sp>
      <p:sp>
        <p:nvSpPr>
          <p:cNvPr id="21" name="Rectangle 8"/>
          <p:cNvSpPr/>
          <p:nvPr/>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p:cNvGrpSpPr/>
          <p:nvPr/>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grpSp>
      <p:sp>
        <p:nvSpPr>
          <p:cNvPr id="25" name="Subtitle 2"/>
          <p:cNvSpPr>
            <a:spLocks noGrp="1"/>
          </p:cNvSpPr>
          <p:nvPr>
            <p:ph type="subTitle" idx="1"/>
          </p:nvPr>
        </p:nvSpPr>
        <p:spPr>
          <a:xfrm>
            <a:off x="963169" y="3830629"/>
            <a:ext cx="10265664" cy="1340999"/>
          </a:xfrm>
          <a:prstGeom prst="rect">
            <a:avLst/>
          </a:prstGeo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7" name="日期占位符 10"/>
          <p:cNvSpPr>
            <a:spLocks noGrp="1"/>
          </p:cNvSpPr>
          <p:nvPr>
            <p:ph type="dt" sz="half" idx="10"/>
          </p:nvPr>
        </p:nvSpPr>
        <p:spPr>
          <a:xfrm>
            <a:off x="7523545" y="5597323"/>
            <a:ext cx="2523280" cy="365125"/>
          </a:xfrm>
        </p:spPr>
        <p:txBody>
          <a:bodyPr/>
          <a:lstStyle/>
          <a:p>
            <a:fld id="{37B3879E-DE3F-46AE-9601-CEC617E45663}" type="datetimeFigureOut">
              <a:rPr lang="zh-CN" altLang="en-US" smtClean="0"/>
              <a:t>2025/11/29</a:t>
            </a:fld>
            <a:endParaRPr lang="zh-CN" altLang="en-US"/>
          </a:p>
        </p:txBody>
      </p:sp>
      <p:sp>
        <p:nvSpPr>
          <p:cNvPr id="28" name="页脚占位符 11"/>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p:cNvSpPr>
            <a:spLocks noGrp="1"/>
          </p:cNvSpPr>
          <p:nvPr>
            <p:ph type="sldNum" sz="quarter" idx="12"/>
          </p:nvPr>
        </p:nvSpPr>
        <p:spPr>
          <a:xfrm>
            <a:off x="10151493" y="5597323"/>
            <a:ext cx="1203271" cy="365125"/>
          </a:xfrm>
        </p:spPr>
        <p:txBody>
          <a:bodyPr/>
          <a:lstStyle/>
          <a:p>
            <a:fld id="{A9895559-B5C9-44B2-B309-9E110ED03028}" type="slidenum">
              <a:rPr lang="zh-CN" altLang="en-US" smtClean="0"/>
              <a:t>‹#›</a:t>
            </a:fld>
            <a:endParaRPr lang="zh-CN" altLang="en-US"/>
          </a:p>
        </p:txBody>
      </p:sp>
      <p:sp>
        <p:nvSpPr>
          <p:cNvPr id="3" name="标题 2"/>
          <p:cNvSpPr>
            <a:spLocks noGrp="1"/>
          </p:cNvSpPr>
          <p:nvPr>
            <p:ph type="title"/>
          </p:nvPr>
        </p:nvSpPr>
        <p:spPr>
          <a:xfrm>
            <a:off x="963169" y="1909598"/>
            <a:ext cx="10265664" cy="1556843"/>
          </a:xfrm>
        </p:spPr>
        <p:txBody>
          <a:bodyPr>
            <a:normAutofit/>
          </a:bodyPr>
          <a:lstStyle>
            <a:lvl1pPr>
              <a:defRPr sz="3600"/>
            </a:lvl1pPr>
          </a:lstStyle>
          <a:p>
            <a:r>
              <a:rPr kumimoji="1" lang="zh-CN" altLang="en-US"/>
              <a:t>单击此处编辑母版标题样式</a:t>
            </a:r>
            <a:endParaRPr kumimoji="1"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5"/>
            <a:ext cx="5422391"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5"/>
            <a:ext cx="5422392" cy="3242630"/>
          </a:xfrm>
          <a:prstGeom prst="rect">
            <a:avLst/>
          </a:prstGeo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8" name="标题 7"/>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1840986"/>
            <a:ext cx="5087075" cy="536005"/>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1840986"/>
            <a:ext cx="5087073" cy="553373"/>
          </a:xfrm>
          <a:prstGeom prst="rect">
            <a:avLst/>
          </a:prstGeo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516146"/>
            <a:ext cx="5393100" cy="2934999"/>
          </a:xfrm>
          <a:prstGeom prst="rect">
            <a:avLst/>
          </a:prstGeo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10" name="标题 9"/>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2025/11/29</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581193" y="4962417"/>
            <a:ext cx="11029617" cy="598671"/>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3376" y="2111829"/>
            <a:ext cx="10521388" cy="3379068"/>
          </a:xfrm>
          <a:prstGeom prst="rect">
            <a:avLst/>
          </a:prstGeom>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7" name="标题 6"/>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a:prstGeom prst="rect">
            <a:avLst/>
          </a:prstGeo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灯片编号占位符 6"/>
          <p:cNvSpPr>
            <a:spLocks noGrp="1"/>
          </p:cNvSpPr>
          <p:nvPr>
            <p:ph type="sldNum" sz="quarter" idx="10"/>
          </p:nvPr>
        </p:nvSpPr>
        <p:spPr>
          <a:xfrm>
            <a:off x="9202609" y="6372317"/>
            <a:ext cx="2743200" cy="365125"/>
          </a:xfrm>
        </p:spPr>
        <p:txBody>
          <a:bodyPr/>
          <a:lstStyle/>
          <a:p>
            <a:fld id="{68AA89EC-6B38-409E-BD23-99513F836D0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9895559-B5C9-44B2-B309-9E110ED03028}" type="slidenum">
              <a:rPr lang="zh-CN" altLang="en-US" smtClean="0"/>
              <a:t>‹#›</a:t>
            </a:fld>
            <a:endParaRPr lang="zh-CN" altLang="en-US"/>
          </a:p>
        </p:txBody>
      </p:sp>
      <p:sp>
        <p:nvSpPr>
          <p:cNvPr id="6" name="标题 5"/>
          <p:cNvSpPr>
            <a:spLocks noGrp="1"/>
          </p:cNvSpPr>
          <p:nvPr>
            <p:ph type="title"/>
          </p:nvPr>
        </p:nvSpPr>
        <p:spPr/>
        <p:txBody>
          <a:bodyPr/>
          <a:lstStyle/>
          <a:p>
            <a:r>
              <a:rPr kumimoji="1" lang="zh-CN" altLang="en-US"/>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3879E-DE3F-46AE-9601-CEC617E45663}" type="datetimeFigureOut">
              <a:rPr lang="zh-CN" altLang="en-US" smtClean="0"/>
              <a:t>2025/11/29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9895559-B5C9-44B2-B309-9E110ED0302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内容与标题">
    <p:spTree>
      <p:nvGrpSpPr>
        <p:cNvPr id="1" name=""/>
        <p:cNvGrpSpPr/>
        <p:nvPr/>
      </p:nvGrpSpPr>
      <p:grpSpPr>
        <a:xfrm>
          <a:off x="0" y="0"/>
          <a:ext cx="0" cy="0"/>
          <a:chOff x="0" y="0"/>
          <a:chExt cx="0" cy="0"/>
        </a:xfrm>
      </p:grpSpPr>
      <p:sp>
        <p:nvSpPr>
          <p:cNvPr id="10" name="Rectangle 7"/>
          <p:cNvSpPr>
            <a:spLocks noChangeAspect="1"/>
          </p:cNvSpPr>
          <p:nvPr/>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日期占位符 12"/>
          <p:cNvSpPr>
            <a:spLocks noGrp="1"/>
          </p:cNvSpPr>
          <p:nvPr>
            <p:ph type="dt" sz="half" idx="10"/>
          </p:nvPr>
        </p:nvSpPr>
        <p:spPr>
          <a:xfrm>
            <a:off x="7523545" y="6054522"/>
            <a:ext cx="2523280" cy="365125"/>
          </a:xfrm>
        </p:spPr>
        <p:txBody>
          <a:bodyPr/>
          <a:lstStyle/>
          <a:p>
            <a:fld id="{37B3879E-DE3F-46AE-9601-CEC617E45663}" type="datetimeFigureOut">
              <a:rPr lang="zh-CN" altLang="en-US" smtClean="0"/>
              <a:t>2025/11/29</a:t>
            </a:fld>
            <a:endParaRPr lang="zh-CN" altLang="en-US"/>
          </a:p>
        </p:txBody>
      </p:sp>
      <p:sp>
        <p:nvSpPr>
          <p:cNvPr id="14" name="页脚占位符 13"/>
          <p:cNvSpPr>
            <a:spLocks noGrp="1"/>
          </p:cNvSpPr>
          <p:nvPr>
            <p:ph type="ftr" sz="quarter" idx="11"/>
          </p:nvPr>
        </p:nvSpPr>
        <p:spPr>
          <a:xfrm>
            <a:off x="833377" y="6054522"/>
            <a:ext cx="6585500" cy="360799"/>
          </a:xfrm>
        </p:spPr>
        <p:txBody>
          <a:bodyPr/>
          <a:lstStyle/>
          <a:p>
            <a:endParaRPr lang="zh-CN" altLang="en-US"/>
          </a:p>
        </p:txBody>
      </p:sp>
      <p:sp>
        <p:nvSpPr>
          <p:cNvPr id="15" name="灯片编号占位符 14"/>
          <p:cNvSpPr>
            <a:spLocks noGrp="1"/>
          </p:cNvSpPr>
          <p:nvPr>
            <p:ph type="sldNum" sz="quarter" idx="12"/>
          </p:nvPr>
        </p:nvSpPr>
        <p:spPr>
          <a:xfrm>
            <a:off x="10151493" y="6054522"/>
            <a:ext cx="1203271" cy="365125"/>
          </a:xfrm>
        </p:spPr>
        <p:txBody>
          <a:bodyPr/>
          <a:lstStyle/>
          <a:p>
            <a:fld id="{A9895559-B5C9-44B2-B309-9E110ED03028}" type="slidenum">
              <a:rPr lang="zh-CN" altLang="en-US" smtClean="0"/>
              <a:t>‹#›</a:t>
            </a:fld>
            <a:endParaRPr lang="zh-CN" altLang="en-US"/>
          </a:p>
        </p:txBody>
      </p:sp>
      <p:sp>
        <p:nvSpPr>
          <p:cNvPr id="16" name="标题 15"/>
          <p:cNvSpPr>
            <a:spLocks noGrp="1"/>
          </p:cNvSpPr>
          <p:nvPr>
            <p:ph type="title"/>
          </p:nvPr>
        </p:nvSpPr>
        <p:spPr>
          <a:xfrm>
            <a:off x="1021463" y="4913486"/>
            <a:ext cx="10333301" cy="609039"/>
          </a:xfrm>
          <a:prstGeom prst="rect">
            <a:avLst/>
          </a:prstGeom>
        </p:spPr>
        <p:txBody>
          <a:bodyPr/>
          <a:lstStyle/>
          <a:p>
            <a:r>
              <a:rPr kumimoji="1" lang="zh-CN" altLang="en-US"/>
              <a:t>单击此处编辑母版标题样式</a:t>
            </a:r>
            <a:endParaRPr kumimoji="1" lang="zh-CN" altLang="en-US" dirty="0"/>
          </a:p>
        </p:txBody>
      </p:sp>
      <p:sp>
        <p:nvSpPr>
          <p:cNvPr id="23" name="Subtitle 2"/>
          <p:cNvSpPr>
            <a:spLocks noGrp="1"/>
          </p:cNvSpPr>
          <p:nvPr>
            <p:ph type="subTitle" idx="13"/>
          </p:nvPr>
        </p:nvSpPr>
        <p:spPr>
          <a:xfrm>
            <a:off x="1021463" y="5608156"/>
            <a:ext cx="10333300" cy="360735"/>
          </a:xfrm>
          <a:prstGeom prst="rect">
            <a:avLst/>
          </a:prstGeom>
        </p:spPr>
        <p:txBody>
          <a:bodyPr anchor="ctr">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slideLayout" Target="../slideLayouts/slideLayout5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9" Type="http://schemas.openxmlformats.org/officeDocument/2006/relationships/slideLayout" Target="../slideLayouts/slideLayout60.xml"/><Relationship Id="rId10" Type="http://schemas.openxmlformats.org/officeDocument/2006/relationships/slideLayout" Target="../slideLayouts/slideLayout61.xml"/><Relationship Id="rId11" Type="http://schemas.openxmlformats.org/officeDocument/2006/relationships/slideLayout" Target="../slideLayouts/slideLayout62.xml"/><Relationship Id="rId12" Type="http://schemas.openxmlformats.org/officeDocument/2006/relationships/slideLayout" Target="../slideLayouts/slideLayout63.xml"/><Relationship Id="rId13" Type="http://schemas.openxmlformats.org/officeDocument/2006/relationships/slideLayout" Target="../slideLayouts/slideLayout64.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37B3879E-DE3F-46AE-9601-CEC617E45663}" type="datetimeFigureOut">
              <a:rPr lang="zh-CN" altLang="en-US" smtClean="0"/>
              <a:pPr/>
              <a:t>2025/11/29</a:t>
            </a:fld>
            <a:endParaRPr lang="zh-CN" altLang="en-US" dirty="0"/>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b="0" i="0" cap="all">
                <a:solidFill>
                  <a:schemeClr val="accent2"/>
                </a:solidFill>
                <a:latin typeface="Arial" panose="020B0604020202020204" pitchFamily="34" charset="0"/>
              </a:defRPr>
            </a:lvl1pPr>
          </a:lstStyle>
          <a:p>
            <a:endParaRPr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A9895559-B5C9-44B2-B309-9E110ED03028}" type="slidenum">
              <a:rPr lang="zh-CN" altLang="en-US" smtClean="0"/>
              <a:pPr/>
              <a:t>‹#›</a:t>
            </a:fld>
            <a:endParaRPr lang="zh-CN" altLang="en-US" dirty="0"/>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457200"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b="0" i="0" kern="1200">
          <a:solidFill>
            <a:schemeClr val="tx2"/>
          </a:solidFill>
          <a:latin typeface="Arial" panose="020B0604020202020204" pitchFamily="34" charset="0"/>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b="0" i="0" kern="1200">
          <a:solidFill>
            <a:schemeClr val="tx2"/>
          </a:solidFill>
          <a:latin typeface="Arial" panose="020B0604020202020204" pitchFamily="34" charset="0"/>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b="0" i="0" kern="1200">
          <a:solidFill>
            <a:schemeClr val="tx2"/>
          </a:solidFill>
          <a:latin typeface="Arial" panose="020B0604020202020204" pitchFamily="34" charset="0"/>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Arial" panose="020B0604020202020204" pitchFamily="34" charset="0"/>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Arial" panose="020B0604020202020204" pitchFamily="34" charset="0"/>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37B3879E-DE3F-46AE-9601-CEC617E45663}" type="datetimeFigureOut">
              <a:rPr lang="zh-CN" altLang="en-US" smtClean="0"/>
              <a:pPr/>
              <a:t>2025/11/29</a:t>
            </a:fld>
            <a:endParaRPr lang="zh-CN" altLang="en-US" dirty="0"/>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b="0" i="0" cap="all">
                <a:solidFill>
                  <a:schemeClr val="accent2"/>
                </a:solidFill>
                <a:latin typeface="Arial" panose="020B0604020202020204" pitchFamily="34" charset="0"/>
              </a:defRPr>
            </a:lvl1pPr>
          </a:lstStyle>
          <a:p>
            <a:endParaRPr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A9895559-B5C9-44B2-B309-9E110ED03028}" type="slidenum">
              <a:rPr lang="zh-CN" altLang="en-US" smtClean="0"/>
              <a:pPr/>
              <a:t>‹#›</a:t>
            </a:fld>
            <a:endParaRPr lang="zh-CN" altLang="en-US" dirty="0"/>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457200"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b="0" i="0" kern="1200">
          <a:solidFill>
            <a:schemeClr val="tx2"/>
          </a:solidFill>
          <a:latin typeface="Arial" panose="020B0604020202020204" pitchFamily="34" charset="0"/>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b="0" i="0" kern="1200">
          <a:solidFill>
            <a:schemeClr val="tx2"/>
          </a:solidFill>
          <a:latin typeface="Arial" panose="020B0604020202020204" pitchFamily="34" charset="0"/>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b="0" i="0" kern="1200">
          <a:solidFill>
            <a:schemeClr val="tx2"/>
          </a:solidFill>
          <a:latin typeface="Arial" panose="020B0604020202020204" pitchFamily="34" charset="0"/>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Arial" panose="020B0604020202020204" pitchFamily="34" charset="0"/>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Arial" panose="020B0604020202020204" pitchFamily="34" charset="0"/>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37B3879E-DE3F-46AE-9601-CEC617E45663}" type="datetimeFigureOut">
              <a:rPr lang="zh-CN" altLang="en-US" smtClean="0"/>
              <a:pPr/>
              <a:t>2025/11/29</a:t>
            </a:fld>
            <a:endParaRPr lang="zh-CN" altLang="en-US" dirty="0"/>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b="0" i="0" cap="all">
                <a:solidFill>
                  <a:schemeClr val="accent2"/>
                </a:solidFill>
                <a:latin typeface="Arial" panose="020B0604020202020204" pitchFamily="34" charset="0"/>
              </a:defRPr>
            </a:lvl1pPr>
          </a:lstStyle>
          <a:p>
            <a:endParaRPr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A9895559-B5C9-44B2-B309-9E110ED03028}" type="slidenum">
              <a:rPr lang="zh-CN" altLang="en-US" smtClean="0"/>
              <a:pPr/>
              <a:t>‹#›</a:t>
            </a:fld>
            <a:endParaRPr lang="zh-CN" altLang="en-US" dirty="0"/>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457200"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b="0" i="0" kern="1200">
          <a:solidFill>
            <a:schemeClr val="tx2"/>
          </a:solidFill>
          <a:latin typeface="Arial" panose="020B0604020202020204" pitchFamily="34" charset="0"/>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b="0" i="0" kern="1200">
          <a:solidFill>
            <a:schemeClr val="tx2"/>
          </a:solidFill>
          <a:latin typeface="Arial" panose="020B0604020202020204" pitchFamily="34" charset="0"/>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b="0" i="0" kern="1200">
          <a:solidFill>
            <a:schemeClr val="tx2"/>
          </a:solidFill>
          <a:latin typeface="Arial" panose="020B0604020202020204" pitchFamily="34" charset="0"/>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Arial" panose="020B0604020202020204" pitchFamily="34" charset="0"/>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Arial" panose="020B0604020202020204" pitchFamily="34" charset="0"/>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37B3879E-DE3F-46AE-9601-CEC617E45663}" type="datetimeFigureOut">
              <a:rPr lang="zh-CN" altLang="en-US" smtClean="0"/>
              <a:pPr/>
              <a:t>2025/11/29</a:t>
            </a:fld>
            <a:endParaRPr lang="zh-CN" altLang="en-US" dirty="0"/>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b="0" i="0" cap="all">
                <a:solidFill>
                  <a:schemeClr val="accent2"/>
                </a:solidFill>
                <a:latin typeface="Arial" panose="020B0604020202020204" pitchFamily="34" charset="0"/>
              </a:defRPr>
            </a:lvl1pPr>
          </a:lstStyle>
          <a:p>
            <a:endParaRPr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A9895559-B5C9-44B2-B309-9E110ED03028}" type="slidenum">
              <a:rPr lang="zh-CN" altLang="en-US" smtClean="0"/>
              <a:pPr/>
              <a:t>‹#›</a:t>
            </a:fld>
            <a:endParaRPr lang="zh-CN" altLang="en-US" dirty="0"/>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xStyles>
    <p:titleStyle>
      <a:lvl1pPr algn="l" defTabSz="457200" rtl="0" eaLnBrk="1" latinLnBrk="0" hangingPunct="1">
        <a:spcBef>
          <a:spcPct val="0"/>
        </a:spcBef>
        <a:buNone/>
        <a:defRPr sz="4000" b="1" kern="1200" cap="none" baseline="0">
          <a:solidFill>
            <a:schemeClr val="tx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微软雅黑" panose="020B0503020204020204" pitchFamily="34" charset="-122"/>
          <a:ea typeface="微软雅黑" panose="020B0503020204020204" pitchFamily="34"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586670" y="579706"/>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Arial" panose="020B0604020202020204" pitchFamily="34" charset="0"/>
            </a:endParaRPr>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37B3879E-DE3F-46AE-9601-CEC617E45663}" type="datetimeFigureOut">
              <a:rPr lang="zh-CN" altLang="en-US" smtClean="0"/>
              <a:pPr/>
              <a:t>2025/11/29</a:t>
            </a:fld>
            <a:endParaRPr lang="zh-CN" altLang="en-US" dirty="0"/>
          </a:p>
        </p:txBody>
      </p:sp>
      <p:sp>
        <p:nvSpPr>
          <p:cNvPr id="5" name="Footer Placeholder 4"/>
          <p:cNvSpPr>
            <a:spLocks noGrp="1"/>
          </p:cNvSpPr>
          <p:nvPr>
            <p:ph type="ftr" sz="quarter" idx="3"/>
          </p:nvPr>
        </p:nvSpPr>
        <p:spPr>
          <a:xfrm>
            <a:off x="837235" y="5597323"/>
            <a:ext cx="6581641" cy="360799"/>
          </a:xfrm>
          <a:prstGeom prst="rect">
            <a:avLst/>
          </a:prstGeom>
        </p:spPr>
        <p:txBody>
          <a:bodyPr vert="horz" lIns="91440" tIns="45720" rIns="91440" bIns="45720" rtlCol="0" anchor="ctr"/>
          <a:lstStyle>
            <a:lvl1pPr algn="l">
              <a:defRPr sz="900" b="0" i="0" cap="all">
                <a:solidFill>
                  <a:schemeClr val="accent2"/>
                </a:solidFill>
                <a:latin typeface="Arial" panose="020B0604020202020204" pitchFamily="34" charset="0"/>
              </a:defRPr>
            </a:lvl1pPr>
          </a:lstStyle>
          <a:p>
            <a:endParaRPr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A9895559-B5C9-44B2-B309-9E110ED03028}" type="slidenum">
              <a:rPr lang="zh-CN" altLang="en-US" smtClean="0"/>
              <a:pPr/>
              <a:t>‹#›</a:t>
            </a:fld>
            <a:endParaRPr lang="zh-CN" altLang="en-US" dirty="0"/>
          </a:p>
        </p:txBody>
      </p:sp>
      <p:sp>
        <p:nvSpPr>
          <p:cNvPr id="12" name="文本占位符 11"/>
          <p:cNvSpPr>
            <a:spLocks noGrp="1"/>
          </p:cNvSpPr>
          <p:nvPr>
            <p:ph type="body" idx="1"/>
          </p:nvPr>
        </p:nvSpPr>
        <p:spPr>
          <a:xfrm>
            <a:off x="838200" y="1825625"/>
            <a:ext cx="10515600" cy="3682546"/>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标题占位符 1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defTabSz="457200" rtl="0" eaLnBrk="1" latinLnBrk="0" hangingPunct="1">
        <a:spcBef>
          <a:spcPct val="0"/>
        </a:spcBef>
        <a:buNone/>
        <a:defRPr sz="4000" b="1" kern="1200" cap="none" baseline="0">
          <a:solidFill>
            <a:schemeClr val="tx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微软雅黑" panose="020B0503020204020204" pitchFamily="34" charset="-122"/>
          <a:ea typeface="微软雅黑"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微软雅黑" panose="020B0503020204020204" pitchFamily="34" charset="-122"/>
          <a:ea typeface="微软雅黑"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微软雅黑" panose="020B0503020204020204" pitchFamily="34" charset="-122"/>
          <a:ea typeface="微软雅黑" panose="020B0503020204020204" pitchFamily="34"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微软雅黑" panose="020B0503020204020204" pitchFamily="34" charset="-122"/>
          <a:ea typeface="微软雅黑" panose="020B0503020204020204" pitchFamily="34"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slideLayout" Target="../slideLayouts/slideLayout56.xml"/><Relationship Id="rId4" Type="http://schemas.openxmlformats.org/officeDocument/2006/relationships/image" Target="../media/image17.png"/><Relationship Id="rId5"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9.GIF"/><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svg"/><Relationship Id="rId9" Type="http://schemas.openxmlformats.org/officeDocument/2006/relationships/image" Target="../media/image27.png"/><Relationship Id="rId10" Type="http://schemas.openxmlformats.org/officeDocument/2006/relationships/image" Target="../media/image28.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slideLayout" Target="../slideLayouts/slideLayout43.xml"/><Relationship Id="rId5" Type="http://schemas.openxmlformats.org/officeDocument/2006/relationships/notesSlide" Target="../notesSlides/notesSlide11.xml"/><Relationship Id="rId6" Type="http://schemas.openxmlformats.org/officeDocument/2006/relationships/image" Target="../media/image32.png"/><Relationship Id="rId7" Type="http://schemas.openxmlformats.org/officeDocument/2006/relationships/image" Target="../media/image3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slideLayout" Target="../slideLayouts/slideLayout43.xml"/><Relationship Id="rId6"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Layout" Target="../slideLayouts/slideLayout56.xml"/><Relationship Id="rId4" Type="http://schemas.openxmlformats.org/officeDocument/2006/relationships/image" Target="../media/image36.png"/><Relationship Id="rId5" Type="http://schemas.openxmlformats.org/officeDocument/2006/relationships/image" Target="../media/image37.jpeg"/></Relationships>
</file>

<file path=ppt/slides/_rels/slide2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tags" Target="../tags/tag23.xml"/><Relationship Id="rId8" Type="http://schemas.openxmlformats.org/officeDocument/2006/relationships/slideLayout" Target="../slideLayouts/slideLayout43.xm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40.xml"/><Relationship Id="rId3" Type="http://schemas.openxmlformats.org/officeDocument/2006/relationships/notesSlide" Target="../notesSlides/notesSlide1.xml"/><Relationship Id="rId4" Type="http://schemas.openxmlformats.org/officeDocument/2006/relationships/image" Target="../media/image8.jpe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tags" Target="../tags/tag5.xml"/><Relationship Id="rId4" Type="http://schemas.openxmlformats.org/officeDocument/2006/relationships/slideLayout" Target="../slideLayouts/slideLayout40.xml"/><Relationship Id="rId5" Type="http://schemas.openxmlformats.org/officeDocument/2006/relationships/notesSlide" Target="../notesSlides/notesSlide2.xml"/><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509858" y="1138654"/>
          <a:ext cx="11014003" cy="4553637"/>
        </p:xfrm>
        <a:graphic>
          <a:graphicData uri="http://schemas.openxmlformats.org/drawingml/2006/table">
            <a:tbl>
              <a:tblPr firstRow="1" bandRow="1">
                <a:tableStyleId>{21E4AEA4-8DFA-4A89-87EB-49C32662AFE0}</a:tableStyleId>
              </a:tblPr>
              <a:tblGrid>
                <a:gridCol w="11014003">
                  <a:extLst>
                    <a:ext uri="{9D8B030D-6E8A-4147-A177-3AD203B41FA5}">
                      <a16:colId xmlns:a16="http://schemas.microsoft.com/office/drawing/2014/main" val="20000"/>
                    </a:ext>
                  </a:extLst>
                </a:gridCol>
              </a:tblGrid>
              <a:tr h="888527">
                <a:tc>
                  <a:txBody>
                    <a:bodyPr/>
                    <a:lstStyle/>
                    <a:p>
                      <a:pPr algn="l">
                        <a:lnSpc>
                          <a:spcPct val="100000"/>
                        </a:lnSpc>
                      </a:pPr>
                      <a:r>
                        <a:rPr sz="2400">
                          <a:latin typeface="Arial"/>
                        </a:rPr>
                        <a:t>Learning Objectives</a:t>
                      </a:r>
                    </a:p>
                  </a:txBody>
                  <a:tcPr marL="68580" marR="68580" marT="34290" marB="34290" anchor="ctr"/>
                </a:tc>
                <a:extLst>
                  <a:ext uri="{0D108BD9-81ED-4DB2-BD59-A6C34878D82A}">
                    <a16:rowId xmlns:a16="http://schemas.microsoft.com/office/drawing/2014/main" val="10000"/>
                  </a:ext>
                </a:extLst>
              </a:tr>
              <a:tr h="3665110">
                <a:tc>
                  <a:txBody>
                    <a:bodyPr/>
                    <a:lstStyle/>
                    <a:p>
                      <a:pPr marL="457200" indent="-457200" algn="l">
                        <a:lnSpc>
                          <a:spcPct val="100000"/>
                        </a:lnSpc>
                        <a:spcBef>
                          <a:spcPts val="1200"/>
                        </a:spcBef>
                        <a:spcAft>
                          <a:spcPts val="1200"/>
                        </a:spcAft>
                        <a:buFont typeface="+mj-ea"/>
                        <a:buAutoNum type="circleNumDbPlain"/>
                      </a:pPr>
                      <a:r>
                        <a:rPr sz="2400">
                          <a:latin typeface="Arial"/>
                        </a:rPr>
                        <a:t>Understand Turing's life and his three major contributions (the Turing machine, the idea of machine intelligence, and the Turing test).
Comprehend the basic principles of the Turing machine and its foundational significance for modern computers.
Grasp the design logic of the Turing test and its guiding value for artificial intelligence, and be able to explain the significance of the Turing test and its status in the field of AI.
Appreciate Turing's scientific spirit and historical contributions, and cultivate a sense of reverence for scientific exploration.</a:t>
                      </a:r>
                    </a:p>
                  </a:txBody>
                  <a:tcPr marL="68580" marR="68580" marT="34290" marB="3429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l">
              <a:lnSpc>
                <a:spcPct val="100000"/>
              </a:lnSpc>
            </a:pPr>
            <a:r>
              <a:rPr sz="2400">
                <a:latin typeface="Arial"/>
              </a:rPr>
              <a:t>10</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Contribution One: The Turing Machine</a:t>
            </a:r>
            <a:endParaRPr lang="zh-CN" altLang="en-US" dirty="0"/>
          </a:p>
        </p:txBody>
      </p:sp>
      <p:sp>
        <p:nvSpPr>
          <p:cNvPr id="3" name="内容占位符 2"/>
          <p:cNvSpPr>
            <a:spLocks noGrp="1"/>
          </p:cNvSpPr>
          <p:nvPr>
            <p:ph idx="1"/>
          </p:nvPr>
        </p:nvSpPr>
        <p:spPr>
          <a:xfrm>
            <a:off x="573171" y="2023785"/>
            <a:ext cx="10236791" cy="705778"/>
          </a:xfrm>
          <a:prstGeom prst="rect">
            <a:avLst/>
          </a:prstGeom>
        </p:spPr>
        <p:txBody>
          <a:bodyPr>
            <a:normAutofit fontScale="87500" lnSpcReduction="10000"/>
          </a:bodyPr>
          <a:lstStyle/>
          <a:p>
            <a:pPr algn="l">
              <a:lnSpc>
                <a:spcPct val="100000"/>
              </a:lnSpc>
            </a:pPr>
            <a:r>
              <a:rPr sz="2400">
                <a:latin typeface="Arial"/>
              </a:rPr>
              <a:t>Without the birth of the computer, there would be no beginning for artificial intelligence. From this perspective, Turing was the one who prepared the tools for AI.</a:t>
            </a:r>
            <a:endParaRPr lang="en-US" altLang="zh-CN" sz="2000" kern="1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446819" y="3051495"/>
            <a:ext cx="2295525" cy="3060700"/>
          </a:xfrm>
          <a:prstGeom prst="rect">
            <a:avLst/>
          </a:prstGeom>
        </p:spPr>
      </p:pic>
      <p:sp>
        <p:nvSpPr>
          <p:cNvPr id="9" name="文本框 8"/>
          <p:cNvSpPr txBox="1"/>
          <p:nvPr/>
        </p:nvSpPr>
        <p:spPr>
          <a:xfrm>
            <a:off x="1076398" y="6154884"/>
            <a:ext cx="3036367" cy="338554"/>
          </a:xfrm>
          <a:prstGeom prst="rect">
            <a:avLst/>
          </a:prstGeom>
          <a:noFill/>
        </p:spPr>
        <p:txBody>
          <a:bodyPr wrap="square" rtlCol="0">
            <a:spAutoFit/>
          </a:bodyPr>
          <a:lstStyle/>
          <a:p>
            <a:pPr algn="l">
              <a:lnSpc>
                <a:spcPct val="100000"/>
              </a:lnSpc>
            </a:pPr>
            <a:r>
              <a:rPr sz="2400">
                <a:latin typeface="Arial"/>
              </a:rPr>
              <a:t>The ACE computer, which Turing personally participated in developing</a:t>
            </a:r>
          </a:p>
        </p:txBody>
      </p:sp>
      <p:sp>
        <p:nvSpPr>
          <p:cNvPr id="11" name="文本框 10"/>
          <p:cNvSpPr txBox="1"/>
          <p:nvPr/>
        </p:nvSpPr>
        <p:spPr>
          <a:xfrm>
            <a:off x="4402453" y="6154884"/>
            <a:ext cx="3036367" cy="338554"/>
          </a:xfrm>
          <a:prstGeom prst="rect">
            <a:avLst/>
          </a:prstGeom>
          <a:noFill/>
        </p:spPr>
        <p:txBody>
          <a:bodyPr wrap="square" rtlCol="0">
            <a:spAutoFit/>
          </a:bodyPr>
          <a:lstStyle/>
          <a:p>
            <a:pPr algn="l">
              <a:lnSpc>
                <a:spcPct val="100000"/>
              </a:lnSpc>
            </a:pPr>
            <a:r>
              <a:rPr sz="2400">
                <a:latin typeface="Arial"/>
              </a:rPr>
              <a:t>The early general-purpose electronic computer, ENIAC</a:t>
            </a:r>
            <a:endParaRPr lang="zh-CN" altLang="en-US" sz="1600" dirty="0">
              <a:latin typeface="Arial" panose="020B0604020202020204" pitchFamily="34" charset="0"/>
              <a:ea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4658574" y="3111820"/>
            <a:ext cx="2524125" cy="3000375"/>
          </a:xfrm>
          <a:prstGeom prst="rect">
            <a:avLst/>
          </a:prstGeom>
        </p:spPr>
      </p:pic>
      <p:pic>
        <p:nvPicPr>
          <p:cNvPr id="14" name="图片 13"/>
          <p:cNvPicPr>
            <a:picLocks noChangeAspect="1"/>
          </p:cNvPicPr>
          <p:nvPr/>
        </p:nvPicPr>
        <p:blipFill>
          <a:blip r:embed="rId5"/>
          <a:stretch>
            <a:fillRect/>
          </a:stretch>
        </p:blipFill>
        <p:spPr>
          <a:xfrm>
            <a:off x="7969836" y="3111821"/>
            <a:ext cx="2775346" cy="3000374"/>
          </a:xfrm>
          <a:prstGeom prst="rect">
            <a:avLst/>
          </a:prstGeom>
        </p:spPr>
      </p:pic>
      <p:sp>
        <p:nvSpPr>
          <p:cNvPr id="19" name="文本框 18"/>
          <p:cNvSpPr txBox="1"/>
          <p:nvPr/>
        </p:nvSpPr>
        <p:spPr>
          <a:xfrm>
            <a:off x="8234136" y="6154884"/>
            <a:ext cx="2246746" cy="338554"/>
          </a:xfrm>
          <a:prstGeom prst="rect">
            <a:avLst/>
          </a:prstGeom>
          <a:noFill/>
        </p:spPr>
        <p:txBody>
          <a:bodyPr wrap="square" rtlCol="0">
            <a:spAutoFit/>
          </a:bodyPr>
          <a:lstStyle/>
          <a:p>
            <a:pPr algn="l">
              <a:lnSpc>
                <a:spcPct val="100000"/>
              </a:lnSpc>
            </a:pPr>
            <a:r>
              <a:rPr sz="2400">
                <a:latin typeface="Arial"/>
              </a:rPr>
              <a:t>USTC's quantum computer, Jiuzhang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The Young Cryptographer</a:t>
            </a:r>
            <a:endParaRPr lang="zh-CN" altLang="en-US" dirty="0"/>
          </a:p>
        </p:txBody>
      </p:sp>
      <p:sp>
        <p:nvSpPr>
          <p:cNvPr id="5" name="标题 1"/>
          <p:cNvSpPr txBox="1"/>
          <p:nvPr/>
        </p:nvSpPr>
        <p:spPr>
          <a:xfrm>
            <a:off x="3608705" y="1780540"/>
            <a:ext cx="8101330" cy="4549140"/>
          </a:xfrm>
          <a:prstGeom prst="roundRect">
            <a:avLst>
              <a:gd name="adj" fmla="val 4223"/>
            </a:avLst>
          </a:prstGeom>
          <a:solidFill>
            <a:schemeClr val="bg1"/>
          </a:solidFill>
          <a:ln w="12700" cap="sq">
            <a:solidFill>
              <a:schemeClr val="accent1"/>
            </a:solidFill>
            <a:prstDash val="solid"/>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6" name="标题 1"/>
          <p:cNvSpPr txBox="1"/>
          <p:nvPr/>
        </p:nvSpPr>
        <p:spPr>
          <a:xfrm>
            <a:off x="3608740" y="1780673"/>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7" name="标题 1"/>
          <p:cNvSpPr txBox="1"/>
          <p:nvPr/>
        </p:nvSpPr>
        <p:spPr>
          <a:xfrm flipH="1" flipV="1">
            <a:off x="10944996" y="5487736"/>
            <a:ext cx="765006" cy="842211"/>
          </a:xfrm>
          <a:prstGeom prst="diagStripe">
            <a:avLst/>
          </a:prstGeom>
          <a:solidFill>
            <a:schemeClr val="accent1"/>
          </a:solidFill>
          <a:ln w="12700" cap="sq">
            <a:noFill/>
            <a:prstDash val="solid"/>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8" name="标题 1"/>
          <p:cNvSpPr txBox="1"/>
          <p:nvPr/>
        </p:nvSpPr>
        <p:spPr>
          <a:xfrm>
            <a:off x="4088765" y="2712720"/>
            <a:ext cx="7249160" cy="3499485"/>
          </a:xfrm>
          <a:prstGeom prst="rect">
            <a:avLst/>
          </a:prstGeom>
          <a:noFill/>
          <a:ln cap="sq">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2" panose="05020102010507070707" pitchFamily="18" charset="2"/>
              <a:buChar char=""/>
            </a:pPr>
            <a:r>
              <a:rPr sz="2400">
                <a:latin typeface="Arial"/>
              </a:rPr>
              <a:t>Shortly after returning to his country, Turing joined a government code-breaking project, working with top mathematicians from across the country to decipher German codes at Bletchley Park in Buckinghamshire.</a:t>
            </a:r>
          </a:p>
          <a:p>
            <a:pPr marL="306070" indent="-306070" algn="l">
              <a:lnSpc>
                <a:spcPct val="100000"/>
              </a:lnSpc>
              <a:spcBef>
                <a:spcPts val="500"/>
              </a:spcBef>
              <a:spcAft>
                <a:spcPts val="1000"/>
              </a:spcAft>
              <a:buClr>
                <a:schemeClr val="accent2"/>
              </a:buClr>
              <a:buSzPct val="92000"/>
              <a:buFont typeface="Wingdings 2" panose="05020102010507070707" pitchFamily="18" charset="2"/>
              <a:buChar char=""/>
            </a:pPr>
            <a:r>
              <a:rPr sz="2400">
                <a:latin typeface="Arial"/>
              </a:rPr>
              <a:t>Turing cracked the enhanced Enigma machine and developed a set of highly efficient algorithms. It is estimated that Turing's work shortened the war by two years, saving over 14 million lives.</a:t>
            </a:r>
            <a:endParaRPr lang="zh-CN" altLang="zh-CN" sz="2400">
              <a:solidFill>
                <a:schemeClr val="tx2"/>
              </a:solidFill>
              <a:effectLst/>
              <a:latin typeface="等线" panose="02010600030101010101" pitchFamily="2"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4373880" y="2162810"/>
            <a:ext cx="6096000" cy="438197"/>
          </a:xfrm>
          <a:prstGeom prst="rect">
            <a:avLst/>
          </a:prstGeom>
          <a:noFill/>
        </p:spPr>
        <p:txBody>
          <a:bodyPr wrap="square" rtlCol="0" anchor="t">
            <a:spAutoFit/>
          </a:bodyPr>
          <a:lstStyle/>
          <a:p>
            <a:pPr algn="l">
              <a:lnSpc>
                <a:spcPct val="100000"/>
              </a:lnSpc>
              <a:buClrTx/>
              <a:buSzTx/>
              <a:buFontTx/>
            </a:pPr>
            <a:r>
              <a:rPr sz="2400">
                <a:latin typeface="Arial"/>
              </a:rPr>
              <a:t>Turing's Cryptographic Contributions in World War II</a:t>
            </a:r>
            <a:endParaRPr kumimoji="1" lang="en-US" altLang="zh-CN" sz="2200" dirty="0">
              <a:solidFill>
                <a:schemeClr val="accent1"/>
              </a:solidFill>
              <a:effectLst>
                <a:outerShdw blurRad="38100" dist="25400" dir="5400000" algn="ctr" rotWithShape="0">
                  <a:srgbClr val="6E747A">
                    <a:alpha val="43000"/>
                    <a:alpha val="43000"/>
                  </a:srgbClr>
                </a:outerShdw>
              </a:effectLst>
              <a:latin typeface="Arial" panose="020B0604020202020204" pitchFamily="34" charset="0"/>
              <a:ea typeface="Source Han Sans CN Bold"/>
              <a:cs typeface="Arial" panose="020B0604020202020204" pitchFamily="34" charset="0"/>
              <a:sym typeface="+mn-ea"/>
            </a:endParaRPr>
          </a:p>
        </p:txBody>
      </p:sp>
      <p:pic>
        <p:nvPicPr>
          <p:cNvPr id="22" name="IM 22"/>
          <p:cNvPicPr/>
          <p:nvPr>
            <p:custDataLst>
              <p:tags r:id="rId1"/>
            </p:custDataLst>
          </p:nvPr>
        </p:nvPicPr>
        <p:blipFill>
          <a:blip r:embed="rId4"/>
          <a:stretch>
            <a:fillRect/>
          </a:stretch>
        </p:blipFill>
        <p:spPr>
          <a:xfrm>
            <a:off x="1152525" y="1780540"/>
            <a:ext cx="1800225" cy="1867535"/>
          </a:xfrm>
          <a:prstGeom prst="rect">
            <a:avLst/>
          </a:prstGeom>
        </p:spPr>
      </p:pic>
      <p:pic>
        <p:nvPicPr>
          <p:cNvPr id="24" name="IM 24"/>
          <p:cNvPicPr/>
          <p:nvPr>
            <p:custDataLst>
              <p:tags r:id="rId2"/>
            </p:custDataLst>
          </p:nvPr>
        </p:nvPicPr>
        <p:blipFill>
          <a:blip r:embed="rId5"/>
          <a:stretch>
            <a:fillRect/>
          </a:stretch>
        </p:blipFill>
        <p:spPr>
          <a:xfrm>
            <a:off x="683895" y="3903980"/>
            <a:ext cx="2738120" cy="2425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Contribution Two: Initial Thoughts and Practices on Machine Intelligence</a:t>
            </a:r>
            <a:endParaRPr lang="zh-CN" altLang="en-US" dirty="0"/>
          </a:p>
        </p:txBody>
      </p:sp>
      <p:sp>
        <p:nvSpPr>
          <p:cNvPr id="5" name="内容占位符 4"/>
          <p:cNvSpPr>
            <a:spLocks noGrp="1"/>
          </p:cNvSpPr>
          <p:nvPr>
            <p:ph idx="1"/>
          </p:nvPr>
        </p:nvSpPr>
        <p:spPr>
          <a:xfrm>
            <a:off x="573405" y="1782445"/>
            <a:ext cx="6775450" cy="2229485"/>
          </a:xfrm>
          <a:prstGeom prst="rect">
            <a:avLst/>
          </a:prstGeom>
        </p:spPr>
        <p:txBody>
          <a:bodyPr>
            <a:normAutofit/>
          </a:bodyPr>
          <a:lstStyle/>
          <a:p>
            <a:pPr algn="l">
              <a:lnSpc>
                <a:spcPct val="100000"/>
              </a:lnSpc>
            </a:pPr>
            <a:r>
              <a:rPr sz="2400">
                <a:latin typeface="Arial"/>
              </a:rPr>
              <a:t>In 1948, Turing became a lecturer at the University of Manchester; in 1951, he was elected a Fellow of the Royal Society.</a:t>
            </a:r>
            <a:endParaRPr lang="en-US" altLang="zh-CN" sz="2000"/>
          </a:p>
          <a:p>
            <a:pPr algn="l">
              <a:lnSpc>
                <a:spcPct val="100000"/>
              </a:lnSpc>
            </a:pPr>
            <a:r>
              <a:rPr sz="2400">
                <a:latin typeface="Arial"/>
              </a:rPr>
              <a:t>In 1948, Turing published a report titled 'Intelligent Machinery,' proposing the possibility of achieving intelligence with machines and exploring several implementation methods. This report became the clarion call for artificial intelligence to enter the historical stage.</a:t>
            </a:r>
            <a:endParaRPr lang="en-US" altLang="zh-CN" sz="2000" kern="1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74" name="Picture 2" descr="L32-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95" y="1595120"/>
            <a:ext cx="2821305" cy="466598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2350649" y="3801740"/>
            <a:ext cx="4251477" cy="28343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Contribution Two: Initial Thoughts and Practices on Machine Intelligence</a:t>
            </a:r>
            <a:endParaRPr lang="zh-CN" altLang="en-US" dirty="0"/>
          </a:p>
        </p:txBody>
      </p:sp>
      <p:sp>
        <p:nvSpPr>
          <p:cNvPr id="3" name="内容占位符 2"/>
          <p:cNvSpPr>
            <a:spLocks noGrp="1"/>
          </p:cNvSpPr>
          <p:nvPr>
            <p:ph idx="1"/>
          </p:nvPr>
        </p:nvSpPr>
        <p:spPr>
          <a:xfrm>
            <a:off x="543961" y="1743114"/>
            <a:ext cx="10667484" cy="3247697"/>
          </a:xfrm>
          <a:prstGeom prst="rect">
            <a:avLst/>
          </a:prstGeom>
        </p:spPr>
        <p:txBody>
          <a:bodyPr>
            <a:normAutofit/>
          </a:bodyPr>
          <a:lstStyle/>
          <a:p>
            <a:pPr algn="l">
              <a:lnSpc>
                <a:spcPct val="100000"/>
              </a:lnSpc>
            </a:pPr>
            <a:r>
              <a:rPr sz="2400">
                <a:latin typeface="Arial"/>
              </a:rPr>
              <a:t>He believed a universal machine could be designed and taught to grow step-by-step, like teaching a child. This is the naive idea of machine learning.</a:t>
            </a:r>
            <a:endParaRPr lang="en-US" altLang="zh-CN"/>
          </a:p>
          <a:p>
            <a:pPr algn="l">
              <a:lnSpc>
                <a:spcPct val="100000"/>
              </a:lnSpc>
            </a:pPr>
            <a:r>
              <a:rPr sz="2400">
                <a:latin typeface="Arial"/>
              </a:rPr>
              <a:t>He also proposed that machines could be 'educated' through rewards and punishments, which is the basic idea of reinforcement learning.</a:t>
            </a:r>
            <a:endParaRPr lang="zh-CN" altLang="en-US" sz="2000">
              <a:latin typeface="微软雅黑" panose="020B0503020204020204" pitchFamily="34" charset="-122"/>
              <a:ea typeface="微软雅黑" panose="020B0503020204020204" pitchFamily="34" charset="-122"/>
            </a:endParaRPr>
          </a:p>
          <a:p>
            <a:pPr algn="just">
              <a:lnSpc>
                <a:spcPct val="100000"/>
              </a:lnSpc>
            </a:pPr>
            <a:endParaRPr lang="zh-CN" altLang="en-US" sz="200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301338" y="3262832"/>
            <a:ext cx="4022893" cy="3271446"/>
          </a:xfrm>
          <a:prstGeom prst="rect">
            <a:avLst/>
          </a:prstGeom>
        </p:spPr>
      </p:pic>
      <p:grpSp>
        <p:nvGrpSpPr>
          <p:cNvPr id="9" name="组合 8"/>
          <p:cNvGrpSpPr/>
          <p:nvPr/>
        </p:nvGrpSpPr>
        <p:grpSpPr>
          <a:xfrm>
            <a:off x="6408979" y="3262832"/>
            <a:ext cx="4446123" cy="3032605"/>
            <a:chOff x="4031483" y="4250998"/>
            <a:chExt cx="2533613" cy="2050672"/>
          </a:xfrm>
        </p:grpSpPr>
        <p:pic>
          <p:nvPicPr>
            <p:cNvPr id="10" name="图片 9"/>
            <p:cNvPicPr>
              <a:picLocks noChangeAspect="1"/>
            </p:cNvPicPr>
            <p:nvPr/>
          </p:nvPicPr>
          <p:blipFill>
            <a:blip r:embed="rId4"/>
            <a:stretch>
              <a:fillRect/>
            </a:stretch>
          </p:blipFill>
          <p:spPr>
            <a:xfrm>
              <a:off x="4890997" y="5409523"/>
              <a:ext cx="850933" cy="534708"/>
            </a:xfrm>
            <a:prstGeom prst="rect">
              <a:avLst/>
            </a:prstGeom>
          </p:spPr>
        </p:pic>
        <p:pic>
          <p:nvPicPr>
            <p:cNvPr id="11" name="图片 10"/>
            <p:cNvPicPr>
              <a:picLocks noChangeAspect="1"/>
            </p:cNvPicPr>
            <p:nvPr/>
          </p:nvPicPr>
          <p:blipFill>
            <a:blip r:embed="rId5"/>
            <a:stretch>
              <a:fillRect/>
            </a:stretch>
          </p:blipFill>
          <p:spPr>
            <a:xfrm>
              <a:off x="4863204" y="4690912"/>
              <a:ext cx="831139" cy="470786"/>
            </a:xfrm>
            <a:prstGeom prst="rect">
              <a:avLst/>
            </a:prstGeom>
          </p:spPr>
        </p:pic>
        <p:pic>
          <p:nvPicPr>
            <p:cNvPr id="12" name="Picture 10" descr="Erase Svg Png Icon Free Download - Wrong Cross Symbol Black, Transparent  Png - kin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084" y="5625330"/>
              <a:ext cx="227256" cy="219041"/>
            </a:xfrm>
            <a:prstGeom prst="rect">
              <a:avLst/>
            </a:prstGeom>
            <a:noFill/>
            <a:extLst>
              <a:ext uri="{909E8E84-426E-40DD-AFC4-6F175D3DCCD1}">
                <a14:hiddenFill xmlns:a14="http://schemas.microsoft.com/office/drawing/2010/main">
                  <a:solidFill>
                    <a:srgbClr val="FFFFFF"/>
                  </a:solidFill>
                </a14:hiddenFill>
              </a:ext>
            </a:extLst>
          </p:spPr>
        </p:pic>
        <p:pic>
          <p:nvPicPr>
            <p:cNvPr id="13" name="图形 1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7166" y="4775093"/>
              <a:ext cx="368737" cy="333053"/>
            </a:xfrm>
            <a:prstGeom prst="rect">
              <a:avLst/>
            </a:prstGeom>
          </p:spPr>
        </p:pic>
        <p:sp>
          <p:nvSpPr>
            <p:cNvPr id="14" name="箭头: 右 11"/>
            <p:cNvSpPr/>
            <p:nvPr/>
          </p:nvSpPr>
          <p:spPr>
            <a:xfrm>
              <a:off x="4720468" y="4886984"/>
              <a:ext cx="95112" cy="109499"/>
            </a:xfrm>
            <a:prstGeom prst="rightArrow">
              <a:avLst>
                <a:gd name="adj1" fmla="val 41302"/>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5" name="箭头: 右 12"/>
            <p:cNvSpPr/>
            <p:nvPr/>
          </p:nvSpPr>
          <p:spPr>
            <a:xfrm>
              <a:off x="5738819" y="4894416"/>
              <a:ext cx="104521" cy="94409"/>
            </a:xfrm>
            <a:prstGeom prst="rightArrow">
              <a:avLst>
                <a:gd name="adj1" fmla="val 44925"/>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6" name="箭头: 右 13"/>
            <p:cNvSpPr/>
            <p:nvPr/>
          </p:nvSpPr>
          <p:spPr>
            <a:xfrm>
              <a:off x="4723768" y="5656223"/>
              <a:ext cx="101433" cy="119979"/>
            </a:xfrm>
            <a:prstGeom prst="rightArrow">
              <a:avLst>
                <a:gd name="adj1" fmla="val 38091"/>
                <a:gd name="adj2" fmla="val 499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7" name="箭头: 右 14"/>
            <p:cNvSpPr/>
            <p:nvPr/>
          </p:nvSpPr>
          <p:spPr>
            <a:xfrm>
              <a:off x="5738819" y="5666563"/>
              <a:ext cx="101433" cy="992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pic>
          <p:nvPicPr>
            <p:cNvPr id="18" name="图形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85914" y="4594643"/>
              <a:ext cx="522859" cy="536740"/>
            </a:xfrm>
            <a:prstGeom prst="rect">
              <a:avLst/>
            </a:prstGeom>
          </p:spPr>
        </p:pic>
        <p:pic>
          <p:nvPicPr>
            <p:cNvPr id="19" name="图形 1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08466" y="5354593"/>
              <a:ext cx="547931" cy="562477"/>
            </a:xfrm>
            <a:prstGeom prst="rect">
              <a:avLst/>
            </a:prstGeom>
          </p:spPr>
        </p:pic>
        <p:sp>
          <p:nvSpPr>
            <p:cNvPr id="20" name="矩形 19"/>
            <p:cNvSpPr/>
            <p:nvPr/>
          </p:nvSpPr>
          <p:spPr>
            <a:xfrm>
              <a:off x="4031483" y="4531359"/>
              <a:ext cx="2275715" cy="68896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1" name="矩形 20"/>
            <p:cNvSpPr/>
            <p:nvPr/>
          </p:nvSpPr>
          <p:spPr>
            <a:xfrm>
              <a:off x="4037932" y="5332711"/>
              <a:ext cx="2269266" cy="65967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2" name="矩形 21"/>
            <p:cNvSpPr/>
            <p:nvPr/>
          </p:nvSpPr>
          <p:spPr>
            <a:xfrm>
              <a:off x="4447343" y="4556377"/>
              <a:ext cx="309054" cy="168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3" name="矩形 22"/>
            <p:cNvSpPr/>
            <p:nvPr/>
          </p:nvSpPr>
          <p:spPr>
            <a:xfrm>
              <a:off x="4449602" y="5352689"/>
              <a:ext cx="309054" cy="143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4" name="文本框 23"/>
            <p:cNvSpPr txBox="1"/>
            <p:nvPr/>
          </p:nvSpPr>
          <p:spPr>
            <a:xfrm>
              <a:off x="4400605" y="4578525"/>
              <a:ext cx="462599" cy="270558"/>
            </a:xfrm>
            <a:prstGeom prst="rect">
              <a:avLst/>
            </a:prstGeom>
            <a:noFill/>
          </p:spPr>
          <p:txBody>
            <a:bodyPr wrap="square">
              <a:spAutoFit/>
            </a:bodyPr>
            <a:lstStyle/>
            <a:p>
              <a:r>
                <a:rPr lang="zh-CN" altLang="en-US" sz="2000">
                  <a:latin typeface="微软雅黑" panose="020B0503020204020204" pitchFamily="34" charset="-122"/>
                  <a:ea typeface="微软雅黑" panose="020B0503020204020204" pitchFamily="34" charset="-122"/>
                </a:rPr>
                <a:t>苹果 ！</a:t>
              </a:r>
            </a:p>
          </p:txBody>
        </p:sp>
        <p:sp>
          <p:nvSpPr>
            <p:cNvPr id="25" name="文本框 24"/>
            <p:cNvSpPr txBox="1"/>
            <p:nvPr/>
          </p:nvSpPr>
          <p:spPr>
            <a:xfrm>
              <a:off x="4400605" y="5352229"/>
              <a:ext cx="462599" cy="270558"/>
            </a:xfrm>
            <a:prstGeom prst="rect">
              <a:avLst/>
            </a:prstGeom>
            <a:noFill/>
          </p:spPr>
          <p:txBody>
            <a:bodyPr wrap="square">
              <a:spAutoFit/>
            </a:bodyPr>
            <a:lstStyle/>
            <a:p>
              <a:r>
                <a:rPr lang="zh-CN" altLang="en-US" sz="2000">
                  <a:latin typeface="微软雅黑" panose="020B0503020204020204" pitchFamily="34" charset="-122"/>
                  <a:ea typeface="微软雅黑" panose="020B0503020204020204" pitchFamily="34" charset="-122"/>
                </a:rPr>
                <a:t>苹果 ！</a:t>
              </a:r>
            </a:p>
          </p:txBody>
        </p:sp>
        <p:cxnSp>
          <p:nvCxnSpPr>
            <p:cNvPr id="26" name="直接箭头连接符 25"/>
            <p:cNvCxnSpPr>
              <a:stCxn id="13" idx="0"/>
            </p:cNvCxnSpPr>
            <p:nvPr/>
          </p:nvCxnSpPr>
          <p:spPr>
            <a:xfrm flipV="1">
              <a:off x="6051535" y="4404801"/>
              <a:ext cx="0" cy="37029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960485" y="4250998"/>
              <a:ext cx="1519633" cy="208121"/>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奖励信号：拿对了就有骨头吃</a:t>
              </a:r>
            </a:p>
          </p:txBody>
        </p:sp>
        <p:cxnSp>
          <p:nvCxnSpPr>
            <p:cNvPr id="28" name="直接箭头连接符 27"/>
            <p:cNvCxnSpPr/>
            <p:nvPr/>
          </p:nvCxnSpPr>
          <p:spPr>
            <a:xfrm>
              <a:off x="6049228" y="5846194"/>
              <a:ext cx="0" cy="24980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001890" y="6093549"/>
              <a:ext cx="1563206" cy="208121"/>
            </a:xfrm>
            <a:prstGeom prst="rect">
              <a:avLst/>
            </a:prstGeom>
            <a:noFill/>
          </p:spPr>
          <p:txBody>
            <a:bodyPr wrap="square">
              <a:spAutoFit/>
            </a:bodyPr>
            <a:lstStyle/>
            <a:p>
              <a:r>
                <a:rPr lang="zh-CN" altLang="en-US" sz="1400">
                  <a:latin typeface="微软雅黑" panose="020B0503020204020204" pitchFamily="34" charset="-122"/>
                  <a:ea typeface="微软雅黑" panose="020B0503020204020204" pitchFamily="34" charset="-122"/>
                </a:rPr>
                <a:t>奖励信号：拿错了就不给骨头吃</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Contribution Two: Initial Thoughts and Practices on Machine Intelligence</a:t>
            </a:r>
            <a:endParaRPr lang="zh-CN" altLang="en-US" dirty="0"/>
          </a:p>
        </p:txBody>
      </p:sp>
      <p:sp>
        <p:nvSpPr>
          <p:cNvPr id="3" name="内容占位符 2"/>
          <p:cNvSpPr>
            <a:spLocks noGrp="1"/>
          </p:cNvSpPr>
          <p:nvPr>
            <p:ph idx="1"/>
          </p:nvPr>
        </p:nvSpPr>
        <p:spPr>
          <a:xfrm>
            <a:off x="572536" y="2381924"/>
            <a:ext cx="3730993" cy="1545386"/>
          </a:xfrm>
          <a:prstGeom prst="rect">
            <a:avLst/>
          </a:prstGeom>
        </p:spPr>
        <p:txBody>
          <a:bodyPr/>
          <a:lstStyle/>
          <a:p>
            <a:pPr algn="l">
              <a:lnSpc>
                <a:spcPct val="100000"/>
              </a:lnSpc>
            </a:pPr>
            <a:r>
              <a:rPr sz="2400">
                <a:latin typeface="Arial"/>
              </a:rPr>
              <a:t>He even proposed methods for achieving intelligence by simulating biological evolution and group activities, which became the initial seed of the idea of evolutionary learning.</a:t>
            </a:r>
            <a:endParaRPr lang="zh-CN" altLang="en-US" sz="2000">
              <a:latin typeface="微软雅黑" panose="020B0503020204020204" pitchFamily="34" charset="-122"/>
              <a:ea typeface="微软雅黑" panose="020B0503020204020204" pitchFamily="34" charset="-122"/>
            </a:endParaRPr>
          </a:p>
        </p:txBody>
      </p:sp>
      <p:sp>
        <p:nvSpPr>
          <p:cNvPr id="5" name="文本框 4"/>
          <p:cNvSpPr txBox="1"/>
          <p:nvPr/>
        </p:nvSpPr>
        <p:spPr>
          <a:xfrm>
            <a:off x="5964173" y="5143986"/>
            <a:ext cx="4983829" cy="1198880"/>
          </a:xfrm>
          <a:prstGeom prst="rect">
            <a:avLst/>
          </a:prstGeom>
          <a:noFill/>
        </p:spPr>
        <p:txBody>
          <a:bodyPr wrap="square">
            <a:spAutoFit/>
          </a:bodyPr>
          <a:lstStyle/>
          <a:p>
            <a:pPr algn="l">
              <a:lnSpc>
                <a:spcPct val="100000"/>
              </a:lnSpc>
            </a:pPr>
            <a:r>
              <a:rPr sz="2400">
                <a:latin typeface="Arial"/>
              </a:rPr>
              <a:t>Many animals possess a certain level of intelligence. For example, a colony of ants engages in group activities, collaboratively completing tasks that individuals cannot. Birds, bees, and apes exhibit similar behaviors. Simulating these group behaviors is an effective learning method.</a:t>
            </a:r>
          </a:p>
        </p:txBody>
      </p:sp>
      <p:sp>
        <p:nvSpPr>
          <p:cNvPr id="9" name="文本框 8"/>
          <p:cNvSpPr txBox="1"/>
          <p:nvPr/>
        </p:nvSpPr>
        <p:spPr>
          <a:xfrm>
            <a:off x="4966335" y="3738245"/>
            <a:ext cx="6124575" cy="829945"/>
          </a:xfrm>
          <a:prstGeom prst="rect">
            <a:avLst/>
          </a:prstGeom>
          <a:noFill/>
        </p:spPr>
        <p:txBody>
          <a:bodyPr wrap="square">
            <a:spAutoFit/>
          </a:bodyPr>
          <a:lstStyle/>
          <a:p>
            <a:pPr algn="l">
              <a:lnSpc>
                <a:spcPct val="100000"/>
              </a:lnSpc>
            </a:pPr>
            <a:r>
              <a:rPr sz="2400">
                <a:latin typeface="Arial"/>
              </a:rPr>
              <a:t>Biological evolution is the result of natural selection, including human evolution. Biological evolution plays an important role in the emergence of intelligence. Turing believed that imitating this process was a possible way to make machines intelligent.</a:t>
            </a:r>
            <a:endParaRPr lang="en-US" altLang="zh-CN" sz="1600" kern="100">
              <a:latin typeface="微软雅黑" panose="020B0503020204020204" pitchFamily="34" charset="-122"/>
              <a:ea typeface="微软雅黑" panose="020B0503020204020204" pitchFamily="34" charset="-122"/>
            </a:endParaRPr>
          </a:p>
        </p:txBody>
      </p:sp>
      <p:sp>
        <p:nvSpPr>
          <p:cNvPr id="10" name="矩形: 圆角 9"/>
          <p:cNvSpPr/>
          <p:nvPr/>
        </p:nvSpPr>
        <p:spPr>
          <a:xfrm>
            <a:off x="4578350" y="1308735"/>
            <a:ext cx="6871970" cy="3309620"/>
          </a:xfrm>
          <a:prstGeom prst="roundRect">
            <a:avLst>
              <a:gd name="adj" fmla="val 14585"/>
            </a:avLst>
          </a:prstGeom>
          <a:noFill/>
          <a:ln>
            <a:solidFill>
              <a:srgbClr val="7030A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2" name="矩形: 圆角 11"/>
          <p:cNvSpPr/>
          <p:nvPr/>
        </p:nvSpPr>
        <p:spPr>
          <a:xfrm>
            <a:off x="655955" y="4928235"/>
            <a:ext cx="10795000" cy="1747520"/>
          </a:xfrm>
          <a:prstGeom prst="roundRect">
            <a:avLst/>
          </a:prstGeom>
          <a:noFill/>
          <a:ln>
            <a:solidFill>
              <a:srgbClr val="7030A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3"/>
          <a:srcRect l="7124" t="19515" b="6115"/>
          <a:stretch>
            <a:fillRect/>
          </a:stretch>
        </p:blipFill>
        <p:spPr>
          <a:xfrm>
            <a:off x="1229360" y="5021580"/>
            <a:ext cx="4084955" cy="1560195"/>
          </a:xfrm>
          <a:prstGeom prst="rect">
            <a:avLst/>
          </a:prstGeom>
        </p:spPr>
      </p:pic>
      <p:pic>
        <p:nvPicPr>
          <p:cNvPr id="15" name="图片 14"/>
          <p:cNvPicPr>
            <a:picLocks noChangeAspect="1"/>
          </p:cNvPicPr>
          <p:nvPr/>
        </p:nvPicPr>
        <p:blipFill>
          <a:blip r:embed="rId4"/>
          <a:stretch>
            <a:fillRect/>
          </a:stretch>
        </p:blipFill>
        <p:spPr>
          <a:xfrm>
            <a:off x="5212208" y="1485160"/>
            <a:ext cx="4907442" cy="22137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lnSpc>
                <a:spcPct val="100000"/>
              </a:lnSpc>
            </a:pPr>
            <a:r>
              <a:rPr sz="2400">
                <a:latin typeface="Arial"/>
              </a:rPr>
              <a:t>Contribution Two: Initial Thoughts and Practices on Machine Intelligence</a:t>
            </a:r>
            <a:endParaRPr lang="zh-CN" altLang="en-US" dirty="0"/>
          </a:p>
        </p:txBody>
      </p:sp>
      <p:sp>
        <p:nvSpPr>
          <p:cNvPr id="6" name="内容占位符 5"/>
          <p:cNvSpPr>
            <a:spLocks noGrp="1"/>
          </p:cNvSpPr>
          <p:nvPr>
            <p:ph idx="1"/>
          </p:nvPr>
        </p:nvSpPr>
        <p:spPr>
          <a:prstGeom prst="rect">
            <a:avLst/>
          </a:prstGeom>
        </p:spPr>
        <p:txBody>
          <a:bodyPr>
            <a:normAutofit/>
          </a:bodyPr>
          <a:lstStyle/>
          <a:p>
            <a:pPr algn="l">
              <a:lnSpc>
                <a:spcPct val="100000"/>
              </a:lnSpc>
            </a:pPr>
            <a:r>
              <a:rPr sz="2400">
                <a:latin typeface="Arial"/>
              </a:rPr>
              <a:t>Turing's genius ideas were the first intellectual treasure at the dawn of AI development, and they continue to guide future generations today. From this perspective, Turing was the one who laid the ideological foundation for artificial intelligence.</a:t>
            </a:r>
          </a:p>
          <a:p>
            <a:pPr algn="just">
              <a:lnSpc>
                <a:spcPct val="100000"/>
              </a:lnSpc>
            </a:pPr>
            <a:endParaRPr lang="zh-CN" altLang="zh-CN" sz="2000" kern="10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00000"/>
              </a:lnSpc>
            </a:pPr>
            <a:endParaRPr lang="zh-CN" altLang="en-US" sz="2000">
              <a:latin typeface="微软雅黑" panose="020B0503020204020204" pitchFamily="34" charset="-122"/>
              <a:ea typeface="微软雅黑" panose="020B0503020204020204" pitchFamily="34" charset="-122"/>
            </a:endParaRPr>
          </a:p>
        </p:txBody>
      </p:sp>
      <p:pic>
        <p:nvPicPr>
          <p:cNvPr id="7170" name="Picture 2" descr="Strengthening the Toolkit for Tax Compliance Management: Machine learning 1  | Inter-American Center of Tax Administ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550" y="2873375"/>
            <a:ext cx="5486400" cy="3048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Contribution Three: The Turing Test</a:t>
            </a:r>
            <a:endParaRPr lang="zh-CN" altLang="en-US" dirty="0"/>
          </a:p>
        </p:txBody>
      </p:sp>
      <p:sp>
        <p:nvSpPr>
          <p:cNvPr id="13" name="标题 1"/>
          <p:cNvSpPr txBox="1"/>
          <p:nvPr>
            <p:custDataLst>
              <p:tags r:id="rId1"/>
            </p:custDataLst>
          </p:nvPr>
        </p:nvSpPr>
        <p:spPr>
          <a:xfrm>
            <a:off x="10093521" y="2247462"/>
            <a:ext cx="464163" cy="420817"/>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dirty="0">
              <a:latin typeface="Arial" panose="020B0604020202020204" pitchFamily="34" charset="0"/>
            </a:endParaRPr>
          </a:p>
        </p:txBody>
      </p:sp>
      <p:sp>
        <p:nvSpPr>
          <p:cNvPr id="14" name="标题 1"/>
          <p:cNvSpPr txBox="1"/>
          <p:nvPr>
            <p:custDataLst>
              <p:tags r:id="rId2"/>
            </p:custDataLst>
          </p:nvPr>
        </p:nvSpPr>
        <p:spPr>
          <a:xfrm>
            <a:off x="7775115" y="4661209"/>
            <a:ext cx="434846" cy="42081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dirty="0">
              <a:latin typeface="Arial" panose="020B0604020202020204" pitchFamily="34" charset="0"/>
            </a:endParaRPr>
          </a:p>
        </p:txBody>
      </p:sp>
      <p:sp>
        <p:nvSpPr>
          <p:cNvPr id="17" name="标题 1"/>
          <p:cNvSpPr txBox="1"/>
          <p:nvPr>
            <p:custDataLst>
              <p:tags r:id="rId3"/>
            </p:custDataLst>
          </p:nvPr>
        </p:nvSpPr>
        <p:spPr>
          <a:xfrm rot="5400000">
            <a:off x="6600678" y="5722434"/>
            <a:ext cx="921123" cy="921123"/>
          </a:xfrm>
          <a:custGeom>
            <a:avLst/>
            <a:gdLst>
              <a:gd name="connsiteX0" fmla="*/ 0 w 1272540"/>
              <a:gd name="connsiteY0" fmla="*/ 636270 h 1272540"/>
              <a:gd name="connsiteX1" fmla="*/ 152400 w 1272540"/>
              <a:gd name="connsiteY1" fmla="*/ 483870 h 1272540"/>
              <a:gd name="connsiteX2" fmla="*/ 483870 w 1272540"/>
              <a:gd name="connsiteY2" fmla="*/ 483870 h 1272540"/>
              <a:gd name="connsiteX3" fmla="*/ 483870 w 1272540"/>
              <a:gd name="connsiteY3" fmla="*/ 152400 h 1272540"/>
              <a:gd name="connsiteX4" fmla="*/ 636270 w 1272540"/>
              <a:gd name="connsiteY4" fmla="*/ 0 h 1272540"/>
              <a:gd name="connsiteX5" fmla="*/ 788670 w 1272540"/>
              <a:gd name="connsiteY5" fmla="*/ 152400 h 1272540"/>
              <a:gd name="connsiteX6" fmla="*/ 788670 w 1272540"/>
              <a:gd name="connsiteY6" fmla="*/ 483870 h 1272540"/>
              <a:gd name="connsiteX7" fmla="*/ 1120140 w 1272540"/>
              <a:gd name="connsiteY7" fmla="*/ 483870 h 1272540"/>
              <a:gd name="connsiteX8" fmla="*/ 1272540 w 1272540"/>
              <a:gd name="connsiteY8" fmla="*/ 636270 h 1272540"/>
              <a:gd name="connsiteX9" fmla="*/ 1120140 w 1272540"/>
              <a:gd name="connsiteY9" fmla="*/ 788670 h 1272540"/>
              <a:gd name="connsiteX10" fmla="*/ 788670 w 1272540"/>
              <a:gd name="connsiteY10" fmla="*/ 788670 h 1272540"/>
              <a:gd name="connsiteX11" fmla="*/ 788670 w 1272540"/>
              <a:gd name="connsiteY11" fmla="*/ 1120140 h 1272540"/>
              <a:gd name="connsiteX12" fmla="*/ 636270 w 1272540"/>
              <a:gd name="connsiteY12" fmla="*/ 1272540 h 1272540"/>
              <a:gd name="connsiteX13" fmla="*/ 483870 w 1272540"/>
              <a:gd name="connsiteY13" fmla="*/ 1120140 h 1272540"/>
              <a:gd name="connsiteX14" fmla="*/ 483870 w 1272540"/>
              <a:gd name="connsiteY14" fmla="*/ 788670 h 1272540"/>
              <a:gd name="connsiteX15" fmla="*/ 152400 w 1272540"/>
              <a:gd name="connsiteY15" fmla="*/ 788670 h 1272540"/>
              <a:gd name="connsiteX16" fmla="*/ 0 w 1272540"/>
              <a:gd name="connsiteY16" fmla="*/ 636270 h 1272540"/>
            </a:gdLst>
            <a:ahLst/>
            <a:cxnLst/>
            <a:rect l="l" t="t" r="r" b="b"/>
            <a:pathLst>
              <a:path w="1272540" h="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accent1">
              <a:lumMod val="20000"/>
              <a:lumOff val="80000"/>
              <a:alpha val="13000"/>
            </a:schemeClr>
          </a:solidFill>
          <a:ln w="12700" cap="sq">
            <a:noFill/>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2" name="内容占位符 1"/>
          <p:cNvSpPr>
            <a:spLocks noGrp="1"/>
          </p:cNvSpPr>
          <p:nvPr>
            <p:ph idx="1"/>
          </p:nvPr>
        </p:nvSpPr>
        <p:spPr>
          <a:xfrm>
            <a:off x="573172" y="1435139"/>
            <a:ext cx="5414270" cy="4351338"/>
          </a:xfrm>
          <a:prstGeom prst="rect">
            <a:avLst/>
          </a:prstGeom>
        </p:spPr>
        <p:txBody>
          <a:bodyPr>
            <a:normAutofit/>
          </a:bodyPr>
          <a:lstStyle/>
          <a:p>
            <a:pPr algn="l">
              <a:lnSpc>
                <a:spcPct val="100000"/>
              </a:lnSpc>
            </a:pPr>
            <a:r>
              <a:rPr sz="2400">
                <a:latin typeface="Arial"/>
              </a:rPr>
              <a:t>In 1950, Turing published the paper 'Computing Machinery and Intelligence.' This article proposed a thought experiment that later became known as the 'Turing test.'</a:t>
            </a:r>
            <a:endParaRPr lang="en-US" altLang="zh-CN" sz="2000"/>
          </a:p>
          <a:p>
            <a:pPr algn="l">
              <a:lnSpc>
                <a:spcPct val="100000"/>
              </a:lnSpc>
            </a:pPr>
            <a:r>
              <a:rPr sz="2400">
                <a:latin typeface="Arial"/>
              </a:rPr>
              <a:t>Through this thought experiment, Turing defined intelligence in an experimental way: if we cannot distinguish a machine's behavior from a human's, then the machine is considered to possess intelligence.</a:t>
            </a:r>
            <a:endPar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7424" y="3724775"/>
            <a:ext cx="2960219" cy="2815426"/>
          </a:xfrm>
          <a:prstGeom prst="rect">
            <a:avLst/>
          </a:prstGeom>
        </p:spPr>
      </p:pic>
      <p:sp>
        <p:nvSpPr>
          <p:cNvPr id="11" name="文本框 10"/>
          <p:cNvSpPr txBox="1"/>
          <p:nvPr/>
        </p:nvSpPr>
        <p:spPr>
          <a:xfrm>
            <a:off x="4697643" y="5709204"/>
            <a:ext cx="6853927" cy="830997"/>
          </a:xfrm>
          <a:prstGeom prst="rect">
            <a:avLst/>
          </a:prstGeom>
          <a:noFill/>
        </p:spPr>
        <p:txBody>
          <a:bodyPr wrap="square">
            <a:spAutoFit/>
          </a:bodyPr>
          <a:lstStyle/>
          <a:p>
            <a:pPr algn="l">
              <a:lnSpc>
                <a:spcPct val="100000"/>
              </a:lnSpc>
            </a:pPr>
            <a:r>
              <a:rPr sz="2400">
                <a:latin typeface="Arial"/>
              </a:rPr>
              <a:t>The Turing Test: A human and a computer are placed in separate rooms. A human interrogator engages in a natural language conversation with both via a keyboard. After 5 minutes, if the machine can make over 30% of the interrogators mistake it for a human, it is considered to have intelligence.</a:t>
            </a:r>
            <a:endParaRPr lang="en-US" altLang="zh-CN" sz="1600">
              <a:solidFill>
                <a:srgbClr val="333333"/>
              </a:solidFill>
              <a:latin typeface="微软雅黑" panose="020B0503020204020204" pitchFamily="34" charset="-122"/>
              <a:ea typeface="微软雅黑" panose="020B0503020204020204" pitchFamily="34" charset="-122"/>
            </a:endParaRPr>
          </a:p>
        </p:txBody>
      </p:sp>
      <p:pic>
        <p:nvPicPr>
          <p:cNvPr id="12" name="Picture 2" descr="Robert McNees on X: &quot;But perhaps his paper &quot;Computing Machinery and  Intelligence&quot; is of special interest to Twitter. Here he proposes the  &quot;imitation game&quot; for scrutinizing a machine's ability to emulate huma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7426" y="1620211"/>
            <a:ext cx="4954586" cy="382757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lgn="l">
              <a:lnSpc>
                <a:spcPct val="100000"/>
              </a:lnSpc>
            </a:pPr>
            <a:r>
              <a:rPr sz="2400">
                <a:latin typeface="Arial"/>
              </a:rPr>
              <a:t>18</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Contribution Three: The Turing Test</a:t>
            </a:r>
            <a:endParaRPr lang="zh-CN" altLang="en-US" dirty="0"/>
          </a:p>
        </p:txBody>
      </p:sp>
      <p:sp>
        <p:nvSpPr>
          <p:cNvPr id="36" name="标题 1"/>
          <p:cNvSpPr txBox="1"/>
          <p:nvPr/>
        </p:nvSpPr>
        <p:spPr>
          <a:xfrm>
            <a:off x="1186180" y="1855470"/>
            <a:ext cx="10167620" cy="441071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37" name="标题 1"/>
          <p:cNvSpPr txBox="1"/>
          <p:nvPr/>
        </p:nvSpPr>
        <p:spPr>
          <a:xfrm>
            <a:off x="953770" y="1855470"/>
            <a:ext cx="232410" cy="4410710"/>
          </a:xfrm>
          <a:prstGeom prst="rect">
            <a:avLst/>
          </a:prstGeom>
          <a:solidFill>
            <a:schemeClr val="accent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38" name="标题 1"/>
          <p:cNvSpPr txBox="1"/>
          <p:nvPr/>
        </p:nvSpPr>
        <p:spPr>
          <a:xfrm>
            <a:off x="5661025" y="1906270"/>
            <a:ext cx="5570220" cy="4206875"/>
          </a:xfrm>
          <a:prstGeom prst="rect">
            <a:avLst/>
          </a:prstGeom>
          <a:noFill/>
          <a:ln cap="sq">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1. Interrogator: A human interrogator C.
2.  Participants: A human B and a machine A.
3.  Form of Dialogue: Interrogator C communicates with participants A/B via a keyboard in natural language. The interrogator does not know which is the human and which is the machine.
4.  Test Duration: Typically set to 5 minutes.
5.  Passing Criterion: If, after the test, the machine causes the interrogator to misidentify it as human with a probability of over 30%, then the machine is considered to have passed the Turing test and possess intelligence.</a:t>
            </a:r>
          </a:p>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a:t>
            </a:r>
          </a:p>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Contribution Three: The Turing Test</a:t>
            </a:r>
          </a:p>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The great significance of the Turing test is that it provides a way to define intelligence, thereby freeing researchers from conceptual disputes over 'intelligence' and setting a direction for AI researchers to strive for. From this perspective, Turing was the one who designed the direction for artificial intelligence.</a:t>
            </a:r>
          </a:p>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The Role of the Turing Test in the Development of Artificial Intelligence</a:t>
            </a:r>
          </a:p>
        </p:txBody>
      </p:sp>
      <p:sp>
        <p:nvSpPr>
          <p:cNvPr id="42" name="标题 1"/>
          <p:cNvSpPr txBox="1"/>
          <p:nvPr/>
        </p:nvSpPr>
        <p:spPr>
          <a:xfrm>
            <a:off x="10696839" y="5736422"/>
            <a:ext cx="657230" cy="529390"/>
          </a:xfrm>
          <a:prstGeom prst="rect">
            <a:avLst/>
          </a:prstGeom>
          <a:noFill/>
          <a:ln>
            <a:noFill/>
          </a:ln>
        </p:spPr>
        <p:txBody>
          <a:bodyPr vert="horz" wrap="square" lIns="0" tIns="0" rIns="0" bIns="0" rtlCol="0" anchor="t"/>
          <a:lstStyle/>
          <a:p>
            <a:pPr algn="l">
              <a:lnSpc>
                <a:spcPct val="100000"/>
              </a:lnSpc>
            </a:pPr>
            <a:r>
              <a:rPr sz="2400">
                <a:latin typeface="Arial"/>
              </a:rPr>
              <a:t>Classroom Activities and Discussion</a:t>
            </a:r>
            <a:endParaRPr kumimoji="1" lang="zh-CN" altLang="en-US" dirty="0">
              <a:latin typeface="Arial" panose="020B0604020202020204" pitchFamily="34" charset="0"/>
            </a:endParaRPr>
          </a:p>
        </p:txBody>
      </p:sp>
      <p:pic>
        <p:nvPicPr>
          <p:cNvPr id="3" name="图片 2"/>
          <p:cNvPicPr/>
          <p:nvPr/>
        </p:nvPicPr>
        <p:blipFill>
          <a:blip r:embed="rId2"/>
          <a:stretch>
            <a:fillRect/>
          </a:stretch>
        </p:blipFill>
        <p:spPr>
          <a:xfrm>
            <a:off x="1376045" y="1906905"/>
            <a:ext cx="3917950" cy="42062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31883" y="2118167"/>
            <a:ext cx="10178926" cy="3602477"/>
          </a:xfrm>
        </p:spPr>
        <p:txBody>
          <a:bodyPr>
            <a:normAutofit fontScale="90000" lnSpcReduction="10000"/>
          </a:bodyPr>
          <a:lstStyle/>
          <a:p>
            <a:pPr algn="l">
              <a:lnSpc>
                <a:spcPct val="100000"/>
              </a:lnSpc>
            </a:pPr>
            <a:r>
              <a:rPr sz="2400">
                <a:latin typeface="Arial"/>
              </a:rPr>
              <a:t>1. A Young Genius</a:t>
            </a:r>
            <a:endParaRPr lang="zh-CN" altLang="en-US"/>
          </a:p>
          <a:p>
            <a:pPr algn="l">
              <a:lnSpc>
                <a:spcPct val="100000"/>
              </a:lnSpc>
            </a:pPr>
            <a:r>
              <a:rPr sz="2400">
                <a:latin typeface="Arial"/>
              </a:rPr>
              <a:t>2. Contribution One: The Turing Machine</a:t>
            </a:r>
            <a:endParaRPr lang="zh-CN" altLang="en-US"/>
          </a:p>
          <a:p>
            <a:pPr algn="l">
              <a:lnSpc>
                <a:spcPct val="100000"/>
              </a:lnSpc>
            </a:pPr>
            <a:r>
              <a:rPr sz="2400">
                <a:latin typeface="Arial"/>
              </a:rPr>
              <a:t>3. The Young Cryptographer</a:t>
            </a:r>
            <a:endParaRPr lang="zh-CN" altLang="en-US">
              <a:latin typeface="微软雅黑" panose="020B0503020204020204" pitchFamily="34" charset="-122"/>
              <a:ea typeface="微软雅黑" panose="020B0503020204020204" pitchFamily="34" charset="-122"/>
            </a:endParaRPr>
          </a:p>
          <a:p>
            <a:pPr algn="l">
              <a:lnSpc>
                <a:spcPct val="100000"/>
              </a:lnSpc>
            </a:pPr>
            <a:r>
              <a:rPr sz="2400">
                <a:latin typeface="Arial"/>
              </a:rPr>
              <a:t>4. Contribution Two: Initial Thoughts and Practices on Machine Intelligence</a:t>
            </a:r>
            <a:endParaRPr lang="zh-CN" altLang="en-US">
              <a:latin typeface="微软雅黑" panose="020B0503020204020204" pitchFamily="34" charset="-122"/>
              <a:ea typeface="微软雅黑" panose="020B0503020204020204" pitchFamily="34" charset="-122"/>
            </a:endParaRPr>
          </a:p>
          <a:p>
            <a:pPr algn="l">
              <a:lnSpc>
                <a:spcPct val="100000"/>
              </a:lnSpc>
            </a:pPr>
            <a:r>
              <a:rPr sz="2400">
                <a:latin typeface="Arial"/>
              </a:rPr>
              <a:t>5. Contribution Three: The Turing Test</a:t>
            </a:r>
          </a:p>
          <a:p>
            <a:pPr algn="l">
              <a:lnSpc>
                <a:spcPct val="100000"/>
              </a:lnSpc>
            </a:pPr>
            <a:r>
              <a:rPr sz="2400">
                <a:latin typeface="Arial"/>
              </a:rPr>
              <a:t>6. A Century of Influence</a:t>
            </a:r>
            <a:endParaRPr lang="zh-CN" altLang="en-US">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431882" y="490438"/>
            <a:ext cx="10178925" cy="1351451"/>
          </a:xfrm>
        </p:spPr>
        <p:txBody>
          <a:bodyPr>
            <a:normAutofit/>
          </a:bodyPr>
          <a:lstStyle/>
          <a:p>
            <a:pPr algn="l">
              <a:lnSpc>
                <a:spcPct val="100000"/>
              </a:lnSpc>
            </a:pPr>
            <a:r>
              <a:rPr sz="2400">
                <a:latin typeface="Arial"/>
              </a:rPr>
              <a:t>Table of 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Activity 1: Turing Test Rules (Role-Playing Simulation)</a:t>
            </a:r>
            <a:endParaRPr lang="zh-CN" altLang="en-US" dirty="0"/>
          </a:p>
        </p:txBody>
      </p:sp>
      <p:sp>
        <p:nvSpPr>
          <p:cNvPr id="6" name="标题 1"/>
          <p:cNvSpPr txBox="1"/>
          <p:nvPr>
            <p:custDataLst>
              <p:tags r:id="rId1"/>
            </p:custDataLst>
          </p:nvPr>
        </p:nvSpPr>
        <p:spPr>
          <a:xfrm>
            <a:off x="1099820" y="1597025"/>
            <a:ext cx="7089775" cy="4679950"/>
          </a:xfrm>
          <a:prstGeom prst="roundRect">
            <a:avLst>
              <a:gd name="adj" fmla="val 2749"/>
            </a:avLst>
          </a:prstGeom>
          <a:solidFill>
            <a:schemeClr val="bg1">
              <a:lumMod val="95000"/>
            </a:schemeClr>
          </a:solidFill>
          <a:ln w="12700" cap="sq">
            <a:noFill/>
            <a:miter/>
          </a:ln>
        </p:spPr>
        <p:txBody>
          <a:bodyPr vert="horz" wrap="square" lIns="0" tIns="0" rIns="0" bIns="0" rtlCol="0" anchor="ctr"/>
          <a:lstStyle/>
          <a:p>
            <a:pPr algn="ctr">
              <a:lnSpc>
                <a:spcPct val="100000"/>
              </a:lnSpc>
            </a:pPr>
            <a:endParaRPr kumimoji="1" lang="zh-CN" altLang="en-US" dirty="0">
              <a:latin typeface="Arial" panose="020B0604020202020204" pitchFamily="34" charset="0"/>
            </a:endParaRPr>
          </a:p>
        </p:txBody>
      </p:sp>
      <p:cxnSp>
        <p:nvCxnSpPr>
          <p:cNvPr id="8" name="标题 1"/>
          <p:cNvCxnSpPr/>
          <p:nvPr>
            <p:custDataLst>
              <p:tags r:id="rId2"/>
            </p:custDataLst>
          </p:nvPr>
        </p:nvCxnSpPr>
        <p:spPr>
          <a:xfrm>
            <a:off x="1471205" y="2094116"/>
            <a:ext cx="720000" cy="0"/>
          </a:xfrm>
          <a:prstGeom prst="line">
            <a:avLst/>
          </a:prstGeom>
          <a:noFill/>
          <a:ln w="88900" cap="rnd">
            <a:solidFill>
              <a:schemeClr val="accent1"/>
            </a:solidFill>
            <a:miter/>
          </a:ln>
        </p:spPr>
      </p:cxnSp>
      <p:sp>
        <p:nvSpPr>
          <p:cNvPr id="9" name="标题 1"/>
          <p:cNvSpPr txBox="1"/>
          <p:nvPr>
            <p:custDataLst>
              <p:tags r:id="rId3"/>
            </p:custDataLst>
          </p:nvPr>
        </p:nvSpPr>
        <p:spPr>
          <a:xfrm>
            <a:off x="1417955" y="3088005"/>
            <a:ext cx="6277610" cy="2816860"/>
          </a:xfrm>
          <a:prstGeom prst="rect">
            <a:avLst/>
          </a:prstGeom>
          <a:noFill/>
          <a:ln>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Students role-play as the interrogator, the human, and the AI, trying to determine 'who is human' through text-based conversation.</a:t>
            </a:r>
          </a:p>
        </p:txBody>
      </p:sp>
      <p:sp>
        <p:nvSpPr>
          <p:cNvPr id="10" name="标题 1"/>
          <p:cNvSpPr txBox="1"/>
          <p:nvPr>
            <p:custDataLst>
              <p:tags r:id="rId4"/>
            </p:custDataLst>
          </p:nvPr>
        </p:nvSpPr>
        <p:spPr>
          <a:xfrm>
            <a:off x="1417955" y="2331972"/>
            <a:ext cx="5732780" cy="440185"/>
          </a:xfrm>
          <a:prstGeom prst="rect">
            <a:avLst/>
          </a:prstGeom>
          <a:noFill/>
          <a:ln>
            <a:noFill/>
          </a:ln>
        </p:spPr>
        <p:txBody>
          <a:bodyPr vert="horz" wrap="square" lIns="0" tIns="0" rIns="0" bIns="0" rtlCol="0" anchor="ctr">
            <a:spAutoFit/>
          </a:bodyPr>
          <a:lstStyle/>
          <a:p>
            <a:pPr algn="l">
              <a:lnSpc>
                <a:spcPct val="100000"/>
              </a:lnSpc>
              <a:buClrTx/>
              <a:buSzTx/>
              <a:buFontTx/>
            </a:pPr>
            <a:r>
              <a:rPr sz="2400">
                <a:latin typeface="Arial"/>
              </a:rPr>
              <a:t>Significance of the Test:</a:t>
            </a:r>
            <a:endParaRPr kumimoji="1" lang="en-US" altLang="zh-CN" sz="2800" dirty="0">
              <a:solidFill>
                <a:schemeClr val="accent1"/>
              </a:solidFill>
              <a:effectLst>
                <a:outerShdw blurRad="38100" dist="25400" dir="5400000" algn="ctr" rotWithShape="0">
                  <a:srgbClr val="6E747A">
                    <a:alpha val="43000"/>
                    <a:alpha val="43000"/>
                  </a:srgbClr>
                </a:outerShdw>
              </a:effectLst>
              <a:latin typeface="Arial" panose="020B0604020202020204" pitchFamily="34" charset="0"/>
              <a:ea typeface="Source Han Sans CN Bold"/>
              <a:cs typeface="Arial" panose="020B0604020202020204" pitchFamily="34" charset="0"/>
            </a:endParaRPr>
          </a:p>
        </p:txBody>
      </p:sp>
      <p:pic>
        <p:nvPicPr>
          <p:cNvPr id="11" name="图片 10" descr="/Users/liliuhao/Library/Containers/com.kingsoft.wpsoffice.mac/Data/tmp/photoeditapp/20250125153618/temp.pngtemp"/>
          <p:cNvPicPr/>
          <p:nvPr/>
        </p:nvPicPr>
        <p:blipFill>
          <a:blip r:embed="rId6"/>
          <a:srcRect l="15164" r="14939"/>
          <a:stretch>
            <a:fillRect/>
          </a:stretch>
        </p:blipFill>
        <p:spPr>
          <a:xfrm>
            <a:off x="8189595" y="1597025"/>
            <a:ext cx="3657600" cy="41230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Bypasses philosophical debates by defining intelligence through 'behavioral performance' → Drives the development of AI technology.</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270125" y="962660"/>
            <a:ext cx="4358640"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7" name="标题 1"/>
          <p:cNvSpPr txBox="1"/>
          <p:nvPr/>
        </p:nvSpPr>
        <p:spPr>
          <a:xfrm>
            <a:off x="1039495" y="2185670"/>
            <a:ext cx="5478780" cy="3429000"/>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12" name="内容占位符 11"/>
          <p:cNvSpPr>
            <a:spLocks noGrp="1"/>
          </p:cNvSpPr>
          <p:nvPr>
            <p:ph sz="half" idx="1"/>
          </p:nvPr>
        </p:nvSpPr>
        <p:spPr>
          <a:xfrm>
            <a:off x="1250315" y="2340610"/>
            <a:ext cx="5057775" cy="2940050"/>
          </a:xfrm>
        </p:spPr>
        <p:txBody>
          <a:bodyPr>
            <a:noAutofit/>
          </a:bodyPr>
          <a:lstStyle/>
          <a:p>
            <a:pPr algn="l">
              <a:lnSpc>
                <a:spcPct val="100000"/>
              </a:lnSpc>
            </a:pPr>
            <a:r>
              <a:rPr sz="2400">
                <a:latin typeface="Arial"/>
              </a:rPr>
              <a:t>Discussion of Limitations:</a:t>
            </a:r>
          </a:p>
          <a:p>
            <a:pPr algn="l">
              <a:lnSpc>
                <a:spcPct val="100000"/>
              </a:lnSpc>
            </a:pPr>
            <a:r>
              <a:rPr sz="2400">
                <a:latin typeface="Arial"/>
              </a:rPr>
              <a:t>Case Study: Chatbots can pass the test but lack true understanding (e.g., GPT-3).</a:t>
            </a:r>
          </a:p>
          <a:p>
            <a:pPr algn="l">
              <a:lnSpc>
                <a:spcPct val="100000"/>
              </a:lnSpc>
            </a:pPr>
            <a:r>
              <a:rPr sz="2400">
                <a:latin typeface="Arial"/>
              </a:rPr>
              <a:t>Classroom Activities and Discussion</a:t>
            </a:r>
          </a:p>
          <a:p>
            <a:pPr algn="l">
              <a:lnSpc>
                <a:spcPct val="100000"/>
              </a:lnSpc>
            </a:pPr>
            <a:r>
              <a:rPr sz="2400">
                <a:latin typeface="Arial"/>
              </a:rPr>
              <a:t>Activity 2: Design a Simplified Turing Machine</a:t>
            </a:r>
          </a:p>
          <a:p>
            <a:pPr algn="l">
              <a:lnSpc>
                <a:spcPct val="100000"/>
              </a:lnSpc>
            </a:pPr>
            <a:r>
              <a:rPr sz="2400">
                <a:latin typeface="Arial"/>
              </a:rPr>
              <a:t>Group Task:</a:t>
            </a:r>
          </a:p>
          <a:p>
            <a:pPr algn="l">
              <a:lnSpc>
                <a:spcPct val="100000"/>
              </a:lnSpc>
            </a:pPr>
            <a:r>
              <a:rPr sz="2400">
                <a:latin typeface="Arial"/>
              </a:rPr>
              <a:t>Simulate a Turing machine calculating '1+1' using paper tape, markers, and instruction cards.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Discussion: 'How can the calculation be completed in a finite number of steps? What is the connection to modern computers?'</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385695" y="846455"/>
            <a:ext cx="4126865"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7" name="标题 1"/>
          <p:cNvSpPr txBox="1"/>
          <p:nvPr/>
        </p:nvSpPr>
        <p:spPr>
          <a:xfrm>
            <a:off x="1039495" y="2185670"/>
            <a:ext cx="5478780" cy="3250565"/>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12" name="内容占位符 11"/>
          <p:cNvSpPr>
            <a:spLocks noGrp="1"/>
          </p:cNvSpPr>
          <p:nvPr>
            <p:ph sz="half" idx="1"/>
          </p:nvPr>
        </p:nvSpPr>
        <p:spPr>
          <a:xfrm>
            <a:off x="1370330" y="2395220"/>
            <a:ext cx="5057775" cy="2940050"/>
          </a:xfrm>
        </p:spPr>
        <p:txBody>
          <a:bodyPr>
            <a:normAutofit fontScale="65000" lnSpcReduction="20000"/>
          </a:bodyPr>
          <a:lstStyle/>
          <a:p>
            <a:pPr algn="l">
              <a:lnSpc>
                <a:spcPct val="100000"/>
              </a:lnSpc>
            </a:pPr>
            <a:r>
              <a:rPr sz="2400">
                <a:latin typeface="Arial"/>
              </a:rPr>
              <a:t>Classroom Activities and Discussion</a:t>
            </a:r>
          </a:p>
          <a:p>
            <a:pPr algn="l">
              <a:lnSpc>
                <a:spcPct val="100000"/>
              </a:lnSpc>
            </a:pPr>
            <a:r>
              <a:rPr sz="2400">
                <a:latin typeface="Arial"/>
              </a:rPr>
              <a:t>Activity 3: Turing Test Debate</a:t>
            </a:r>
          </a:p>
          <a:p>
            <a:pPr algn="l">
              <a:lnSpc>
                <a:spcPct val="100000"/>
              </a:lnSpc>
            </a:pPr>
            <a:r>
              <a:rPr sz="2400">
                <a:latin typeface="Arial"/>
              </a:rPr>
              <a:t>Debate Topic: Is the Turing test still the gold standard for judging machine intelligence?</a:t>
            </a:r>
          </a:p>
          <a:p>
            <a:pPr algn="l">
              <a:lnSpc>
                <a:spcPct val="100000"/>
              </a:lnSpc>
            </a:pPr>
            <a:r>
              <a:rPr sz="2400">
                <a:latin typeface="Arial"/>
              </a:rPr>
              <a:t>Group Task: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Group A (Pro): List cases of modern AI passing the test (e.g., Google Duplex).</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385695" y="846455"/>
            <a:ext cx="4126865"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7" name="标题 1"/>
          <p:cNvSpPr txBox="1"/>
          <p:nvPr/>
        </p:nvSpPr>
        <p:spPr>
          <a:xfrm>
            <a:off x="1039495" y="2185670"/>
            <a:ext cx="5478780" cy="3250565"/>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12" name="内容占位符 11"/>
          <p:cNvSpPr>
            <a:spLocks noGrp="1"/>
          </p:cNvSpPr>
          <p:nvPr>
            <p:ph sz="half" idx="1"/>
          </p:nvPr>
        </p:nvSpPr>
        <p:spPr>
          <a:xfrm>
            <a:off x="1370330" y="2395220"/>
            <a:ext cx="5057775" cy="2940050"/>
          </a:xfrm>
        </p:spPr>
        <p:txBody>
          <a:bodyPr/>
          <a:lstStyle/>
          <a:p>
            <a:pPr algn="l">
              <a:lnSpc>
                <a:spcPct val="100000"/>
              </a:lnSpc>
            </a:pPr>
            <a:r>
              <a:rPr sz="2400">
                <a:latin typeface="Arial"/>
              </a:rPr>
              <a:t>Group B (Con): Analyze the test's loopholes (e.g., lack of emotion, creativity).</a:t>
            </a:r>
          </a:p>
          <a:p>
            <a:pPr algn="l">
              <a:lnSpc>
                <a:spcPct val="100000"/>
              </a:lnSpc>
            </a:pPr>
            <a:r>
              <a:rPr sz="2400">
                <a:latin typeface="Arial"/>
              </a:rPr>
              <a:t>24</a:t>
            </a:r>
          </a:p>
          <a:p>
            <a:pPr algn="l">
              <a:lnSpc>
                <a:spcPct val="100000"/>
              </a:lnSpc>
            </a:pPr>
            <a:r>
              <a:rPr sz="2400">
                <a:latin typeface="Arial"/>
              </a:rPr>
              <a:t>On June 8, 1954, Turing died of cyanide poisoning at the age of 41. However, his contributions not only laid the cornerstone of computer science but also had a profound impact on the birth and development of artificial intelligence. The Turing machine model, the initial concepts of machine intelligence, and the Turing test, all proposed by Turing, have become classic theories and methods in the field of AI. Turing's ideas and contributions continue to influence the development of computer science and artificial intelligence to this day.</a:t>
            </a:r>
          </a:p>
          <a:p>
            <a:pPr algn="l">
              <a:lnSpc>
                <a:spcPct val="100000"/>
              </a:lnSpc>
            </a:pPr>
            <a:r>
              <a:rPr sz="2400">
                <a:latin typeface="Arial"/>
              </a:rPr>
              <a:t>A Century of Influence</a:t>
            </a:r>
          </a:p>
          <a:p>
            <a:pPr algn="l">
              <a:lnSpc>
                <a:spcPct val="100000"/>
              </a:lnSpc>
            </a:pPr>
            <a:r>
              <a:rPr sz="2400">
                <a:latin typeface="Arial"/>
              </a:rPr>
              <a:t>A Century of Influence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lgn="l">
              <a:lnSpc>
                <a:spcPct val="100000"/>
              </a:lnSpc>
            </a:pPr>
            <a:r>
              <a:rPr sz="2400">
                <a:latin typeface="Arial"/>
              </a:rPr>
              <a:t>To commemorate Turing, the Association for Computing Machinery (ACM), the world's leading authority in the computing profession, established the Turing Award in 1966 to honor scholars who have made outstanding contributions to the computer field. The Turing Award is known as the 'Nobel Prize of Computing.' From 1966 to 2023, a total of 77 scientists have received this award. The commemoration and honors for Turing are not only a recognition of his personal contributions but also an affirmation of the achievements in computer science and artificial intelligence, inspiring future generations to continue exploring and advancing in the field of AI.</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577215" y="4239895"/>
            <a:ext cx="11037570" cy="2271395"/>
          </a:xfrm>
        </p:spPr>
        <p:txBody>
          <a:bodyPr>
            <a:noAutofit/>
          </a:bodyPr>
          <a:lstStyle/>
          <a:p>
            <a:pPr algn="l">
              <a:lnSpc>
                <a:spcPct val="100000"/>
              </a:lnSpc>
              <a:spcBef>
                <a:spcPts val="500"/>
              </a:spcBef>
              <a:spcAft>
                <a:spcPts val="1000"/>
              </a:spcAft>
              <a:buFont typeface="Wingdings" panose="05000000000000000000" pitchFamily="2" charset="2"/>
              <a:buChar char="n"/>
            </a:pPr>
            <a:r>
              <a:rPr sz="2400">
                <a:latin typeface="Arial"/>
              </a:rPr>
              <a:t>The Significance of Turing's Commemoration and Honors for the Development of AI</a:t>
            </a:r>
            <a:endParaRPr lang="zh-CN" altLang="en-US"/>
          </a:p>
        </p:txBody>
      </p:sp>
      <p:sp>
        <p:nvSpPr>
          <p:cNvPr id="4" name="标题 3"/>
          <p:cNvSpPr>
            <a:spLocks noGrp="1"/>
          </p:cNvSpPr>
          <p:nvPr>
            <p:ph type="title"/>
          </p:nvPr>
        </p:nvSpPr>
        <p:spPr/>
        <p:txBody>
          <a:bodyPr/>
          <a:lstStyle/>
          <a:p>
            <a:pPr algn="l">
              <a:lnSpc>
                <a:spcPct val="100000"/>
              </a:lnSpc>
            </a:pPr>
            <a:r>
              <a:rPr sz="2400">
                <a:latin typeface="Arial"/>
              </a:rPr>
              <a:t>01</a:t>
            </a:r>
            <a:endParaRPr lang="zh-CN" altLang="en-US" dirty="0"/>
          </a:p>
        </p:txBody>
      </p:sp>
      <p:pic>
        <p:nvPicPr>
          <p:cNvPr id="40" name="IM 40"/>
          <p:cNvPicPr/>
          <p:nvPr>
            <p:custDataLst>
              <p:tags r:id="rId1"/>
            </p:custDataLst>
          </p:nvPr>
        </p:nvPicPr>
        <p:blipFill>
          <a:blip r:embed="rId4"/>
          <a:stretch>
            <a:fillRect/>
          </a:stretch>
        </p:blipFill>
        <p:spPr>
          <a:xfrm>
            <a:off x="2048510" y="1483360"/>
            <a:ext cx="1999615" cy="2459355"/>
          </a:xfrm>
          <a:prstGeom prst="rect">
            <a:avLst/>
          </a:prstGeom>
        </p:spPr>
      </p:pic>
      <p:pic>
        <p:nvPicPr>
          <p:cNvPr id="42" name="IM 42"/>
          <p:cNvPicPr/>
          <p:nvPr>
            <p:custDataLst>
              <p:tags r:id="rId2"/>
            </p:custDataLst>
          </p:nvPr>
        </p:nvPicPr>
        <p:blipFill>
          <a:blip r:embed="rId5"/>
          <a:stretch>
            <a:fillRect/>
          </a:stretch>
        </p:blipFill>
        <p:spPr>
          <a:xfrm>
            <a:off x="4661535" y="1483360"/>
            <a:ext cx="5548630" cy="25692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百年影响</a:t>
            </a:r>
            <a:endParaRPr lang="zh-CN" altLang="en-US" dirty="0"/>
          </a:p>
        </p:txBody>
      </p:sp>
      <p:sp>
        <p:nvSpPr>
          <p:cNvPr id="5" name="标题 1"/>
          <p:cNvSpPr txBox="1"/>
          <p:nvPr>
            <p:custDataLst>
              <p:tags r:id="rId1"/>
            </p:custDataLst>
          </p:nvPr>
        </p:nvSpPr>
        <p:spPr>
          <a:xfrm rot="272307">
            <a:off x="4105113" y="1846667"/>
            <a:ext cx="7453972" cy="4126308"/>
          </a:xfrm>
          <a:prstGeom prst="roundRect">
            <a:avLst>
              <a:gd name="adj" fmla="val 12669"/>
            </a:avLst>
          </a:prstGeom>
          <a:solidFill>
            <a:schemeClr val="accent2"/>
          </a:solidFill>
          <a:ln w="12700" cap="sq">
            <a:noFill/>
            <a:miter/>
          </a:ln>
        </p:spPr>
        <p:txBody>
          <a:bodyPr vert="horz" wrap="square" lIns="91440" tIns="45720" rIns="91440" bIns="45720" rtlCol="0" anchor="ctr">
            <a:scene3d>
              <a:camera prst="orthographicFront"/>
              <a:lightRig rig="threePt" dir="t"/>
            </a:scene3d>
          </a:bodyPr>
          <a:lstStyle/>
          <a:p>
            <a:pPr algn="ctr">
              <a:lnSpc>
                <a:spcPct val="110000"/>
              </a:lnSpc>
            </a:pPr>
            <a:endParaRPr kumimoji="1" lang="zh-CN" altLang="en-US" dirty="0">
              <a:solidFill>
                <a:schemeClr val="accent1"/>
              </a:solidFill>
              <a:effectLst>
                <a:outerShdw blurRad="38100" dist="25400" dir="5400000" algn="ctr" rotWithShape="0">
                  <a:srgbClr val="6E747A">
                    <a:alpha val="43000"/>
                    <a:alpha val="43000"/>
                  </a:srgbClr>
                </a:outerShdw>
              </a:effectLst>
              <a:latin typeface="Arial" panose="020B0604020202020204" pitchFamily="34" charset="0"/>
            </a:endParaRPr>
          </a:p>
        </p:txBody>
      </p:sp>
      <p:sp>
        <p:nvSpPr>
          <p:cNvPr id="6" name="标题 1"/>
          <p:cNvSpPr txBox="1"/>
          <p:nvPr>
            <p:custDataLst>
              <p:tags r:id="rId2"/>
            </p:custDataLst>
          </p:nvPr>
        </p:nvSpPr>
        <p:spPr>
          <a:xfrm>
            <a:off x="4105113" y="1779336"/>
            <a:ext cx="7453972" cy="4126306"/>
          </a:xfrm>
          <a:prstGeom prst="roundRect">
            <a:avLst>
              <a:gd name="adj" fmla="val 12669"/>
            </a:avLst>
          </a:prstGeom>
          <a:solidFill>
            <a:schemeClr val="bg1"/>
          </a:solidFill>
          <a:ln w="12700" cap="sq">
            <a:noFill/>
            <a:miter/>
          </a:ln>
          <a:effectLst>
            <a:outerShdw blurRad="127000" sx="102000" sy="1020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7" name="标题 1"/>
          <p:cNvSpPr txBox="1"/>
          <p:nvPr>
            <p:custDataLst>
              <p:tags r:id="rId3"/>
            </p:custDataLst>
          </p:nvPr>
        </p:nvSpPr>
        <p:spPr>
          <a:xfrm>
            <a:off x="4285641" y="3154205"/>
            <a:ext cx="7092916" cy="2544658"/>
          </a:xfrm>
          <a:prstGeom prst="rect">
            <a:avLst/>
          </a:prstGeom>
          <a:noFill/>
          <a:ln>
            <a:noFill/>
          </a:ln>
        </p:spPr>
        <p:txBody>
          <a:bodyPr vert="horz" wrap="square" lIns="91440" tIns="45720" rIns="91440" bIns="45720" rtlCol="0" anchor="t"/>
          <a:lstStyle/>
          <a:p>
            <a:pPr marL="306070" indent="-306070" algn="l">
              <a:lnSpc>
                <a:spcPct val="100000"/>
              </a:lnSpc>
              <a:spcBef>
                <a:spcPts val="500"/>
              </a:spcBef>
              <a:spcAft>
                <a:spcPts val="1000"/>
              </a:spcAft>
              <a:buClr>
                <a:schemeClr val="accent2"/>
              </a:buClr>
              <a:buSzPct val="92000"/>
              <a:buFont typeface="Wingdings" panose="05000000000000000000" pitchFamily="2" charset="2"/>
              <a:buChar char="n"/>
            </a:pPr>
            <a:r>
              <a:rPr sz="2400">
                <a:latin typeface="Arial"/>
              </a:rPr>
              <a:t>为了纪念图灵，全球计算机专业的权威组织——美国计算机协会（ACM）于1966年设立了图灵奖，用以表彰在计算机领域做出卓越贡献的学者。图灵奖被誉为计算机界的诺贝尔奖，自1966年到2023年，共有77位科学家获得此奖项。图灵的纪念和荣誉，不仅是对他个人贡献的肯定，也是对计算机科学和人工智能领域成就的肯定，激励着后来者继续在人工智能领域探索和前进。</a:t>
            </a:r>
          </a:p>
        </p:txBody>
      </p:sp>
      <p:sp>
        <p:nvSpPr>
          <p:cNvPr id="8" name="标题 1"/>
          <p:cNvSpPr txBox="1"/>
          <p:nvPr>
            <p:custDataLst>
              <p:tags r:id="rId4"/>
            </p:custDataLst>
          </p:nvPr>
        </p:nvSpPr>
        <p:spPr>
          <a:xfrm>
            <a:off x="4392295" y="2209800"/>
            <a:ext cx="6826885" cy="662940"/>
          </a:xfrm>
          <a:prstGeom prst="rect">
            <a:avLst/>
          </a:prstGeom>
          <a:noFill/>
          <a:ln>
            <a:noFill/>
          </a:ln>
        </p:spPr>
        <p:txBody>
          <a:bodyPr vert="horz" wrap="square" lIns="91440" tIns="45720" rIns="91440" bIns="45720" rtlCol="0" anchor="b"/>
          <a:lstStyle/>
          <a:p>
            <a:pPr algn="l">
              <a:lnSpc>
                <a:spcPct val="100000"/>
              </a:lnSpc>
              <a:buClrTx/>
              <a:buSzTx/>
              <a:buFontTx/>
            </a:pPr>
            <a:r>
              <a:rPr sz="2400">
                <a:latin typeface="Arial"/>
              </a:rPr>
              <a:t>图灵的纪念与荣誉对人工智能发展的意义</a:t>
            </a:r>
            <a:endParaRPr kumimoji="1" lang="en-US" altLang="zh-CN" sz="2800" dirty="0">
              <a:solidFill>
                <a:schemeClr val="accent1"/>
              </a:solidFill>
              <a:effectLst>
                <a:outerShdw blurRad="38100" dist="25400" dir="5400000" algn="ctr" rotWithShape="0">
                  <a:srgbClr val="6E747A">
                    <a:alpha val="43000"/>
                    <a:alpha val="43000"/>
                  </a:srgbClr>
                </a:outerShdw>
              </a:effectLst>
              <a:latin typeface="Arial" panose="020B0604020202020204" pitchFamily="34" charset="0"/>
              <a:ea typeface="Source Han Sans CN Bold"/>
              <a:cs typeface="Arial" panose="020B0604020202020204" pitchFamily="34" charset="0"/>
            </a:endParaRPr>
          </a:p>
        </p:txBody>
      </p:sp>
      <p:sp>
        <p:nvSpPr>
          <p:cNvPr id="10" name="标题 1"/>
          <p:cNvSpPr txBox="1"/>
          <p:nvPr>
            <p:custDataLst>
              <p:tags r:id="rId5"/>
            </p:custDataLst>
          </p:nvPr>
        </p:nvSpPr>
        <p:spPr>
          <a:xfrm>
            <a:off x="7220827" y="1443474"/>
            <a:ext cx="1222545" cy="461665"/>
          </a:xfrm>
          <a:prstGeom prst="rect">
            <a:avLst/>
          </a:prstGeom>
          <a:noFill/>
          <a:ln>
            <a:noFill/>
          </a:ln>
        </p:spPr>
        <p:txBody>
          <a:bodyPr vert="horz" wrap="square" lIns="91440" tIns="45720" rIns="91440" bIns="45720" rtlCol="0" anchor="ctr"/>
          <a:lstStyle/>
          <a:p>
            <a:pPr algn="l">
              <a:lnSpc>
                <a:spcPct val="100000"/>
              </a:lnSpc>
            </a:pPr>
            <a:r>
              <a:rPr sz="2400">
                <a:latin typeface="Arial"/>
              </a:rPr>
              <a:t>01</a:t>
            </a:r>
            <a:endParaRPr kumimoji="1" lang="zh-CN" altLang="en-US" dirty="0">
              <a:latin typeface="Arial" panose="020B0604020202020204" pitchFamily="34" charset="0"/>
            </a:endParaRPr>
          </a:p>
        </p:txBody>
      </p:sp>
      <p:sp>
        <p:nvSpPr>
          <p:cNvPr id="11" name="标题 1"/>
          <p:cNvSpPr txBox="1"/>
          <p:nvPr>
            <p:custDataLst>
              <p:tags r:id="rId6"/>
            </p:custDataLst>
          </p:nvPr>
        </p:nvSpPr>
        <p:spPr>
          <a:xfrm>
            <a:off x="7246614" y="2990274"/>
            <a:ext cx="1170971" cy="6839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pic>
        <p:nvPicPr>
          <p:cNvPr id="44" name="IM 44"/>
          <p:cNvPicPr/>
          <p:nvPr>
            <p:custDataLst>
              <p:tags r:id="rId7"/>
            </p:custDataLst>
          </p:nvPr>
        </p:nvPicPr>
        <p:blipFill>
          <a:blip r:embed="rId9"/>
          <a:stretch>
            <a:fillRect/>
          </a:stretch>
        </p:blipFill>
        <p:spPr>
          <a:xfrm>
            <a:off x="692785" y="2569845"/>
            <a:ext cx="2978785" cy="25450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Introduction</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9630" y="2221865"/>
            <a:ext cx="4572635" cy="4572635"/>
          </a:xfrm>
          <a:prstGeom prst="rect">
            <a:avLst/>
          </a:prstGeom>
        </p:spPr>
      </p:pic>
      <p:sp>
        <p:nvSpPr>
          <p:cNvPr id="6" name="标题 1"/>
          <p:cNvSpPr txBox="1"/>
          <p:nvPr/>
        </p:nvSpPr>
        <p:spPr>
          <a:xfrm rot="5400000">
            <a:off x="2808605" y="424180"/>
            <a:ext cx="3281680" cy="5814060"/>
          </a:xfrm>
          <a:custGeom>
            <a:avLst/>
            <a:gdLst>
              <a:gd name="connsiteX0" fmla="*/ 0 w 3589020"/>
              <a:gd name="connsiteY0" fmla="*/ 4257435 h 4855617"/>
              <a:gd name="connsiteX1" fmla="*/ 0 w 3589020"/>
              <a:gd name="connsiteY1" fmla="*/ 923709 h 4855617"/>
              <a:gd name="connsiteX2" fmla="*/ 598182 w 3589020"/>
              <a:gd name="connsiteY2" fmla="*/ 325527 h 4855617"/>
              <a:gd name="connsiteX3" fmla="*/ 1554241 w 3589020"/>
              <a:gd name="connsiteY3" fmla="*/ 325527 h 4855617"/>
              <a:gd name="connsiteX4" fmla="*/ 1794510 w 3589020"/>
              <a:gd name="connsiteY4" fmla="*/ 0 h 4855617"/>
              <a:gd name="connsiteX5" fmla="*/ 2034779 w 3589020"/>
              <a:gd name="connsiteY5" fmla="*/ 325527 h 4855617"/>
              <a:gd name="connsiteX6" fmla="*/ 2990838 w 3589020"/>
              <a:gd name="connsiteY6" fmla="*/ 325527 h 4855617"/>
              <a:gd name="connsiteX7" fmla="*/ 3589020 w 3589020"/>
              <a:gd name="connsiteY7" fmla="*/ 923709 h 4855617"/>
              <a:gd name="connsiteX8" fmla="*/ 3589020 w 3589020"/>
              <a:gd name="connsiteY8" fmla="*/ 4257435 h 4855617"/>
              <a:gd name="connsiteX9" fmla="*/ 2990838 w 3589020"/>
              <a:gd name="connsiteY9" fmla="*/ 4855617 h 4855617"/>
              <a:gd name="connsiteX10" fmla="*/ 598182 w 3589020"/>
              <a:gd name="connsiteY10" fmla="*/ 4855617 h 4855617"/>
              <a:gd name="connsiteX11" fmla="*/ 0 w 3589020"/>
              <a:gd name="connsiteY11" fmla="*/ 4257435 h 4855617"/>
            </a:gdLst>
            <a:ahLst/>
            <a:cxnLst/>
            <a:rect l="l" t="t" r="r" b="b"/>
            <a:pathLst>
              <a:path w="3589020" h="4855617">
                <a:moveTo>
                  <a:pt x="0" y="4257435"/>
                </a:moveTo>
                <a:lnTo>
                  <a:pt x="0" y="923709"/>
                </a:lnTo>
                <a:cubicBezTo>
                  <a:pt x="0" y="593342"/>
                  <a:pt x="267815" y="325527"/>
                  <a:pt x="598182" y="325527"/>
                </a:cubicBezTo>
                <a:lnTo>
                  <a:pt x="1554241" y="325527"/>
                </a:lnTo>
                <a:lnTo>
                  <a:pt x="1794510" y="0"/>
                </a:lnTo>
                <a:lnTo>
                  <a:pt x="2034779" y="325527"/>
                </a:lnTo>
                <a:lnTo>
                  <a:pt x="2990838" y="325527"/>
                </a:lnTo>
                <a:cubicBezTo>
                  <a:pt x="3321205" y="325527"/>
                  <a:pt x="3589020" y="593342"/>
                  <a:pt x="3589020" y="923709"/>
                </a:cubicBezTo>
                <a:lnTo>
                  <a:pt x="3589020" y="4257435"/>
                </a:lnTo>
                <a:cubicBezTo>
                  <a:pt x="3589020" y="4587802"/>
                  <a:pt x="3321205" y="4855617"/>
                  <a:pt x="2990838" y="4855617"/>
                </a:cubicBezTo>
                <a:lnTo>
                  <a:pt x="598182" y="4855617"/>
                </a:lnTo>
                <a:cubicBezTo>
                  <a:pt x="267815" y="4855617"/>
                  <a:pt x="0" y="4587802"/>
                  <a:pt x="0" y="4257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7" name="标题 1"/>
          <p:cNvSpPr txBox="1"/>
          <p:nvPr/>
        </p:nvSpPr>
        <p:spPr>
          <a:xfrm>
            <a:off x="1039495" y="2185670"/>
            <a:ext cx="5478780" cy="2230120"/>
          </a:xfrm>
          <a:prstGeom prst="roundRect">
            <a:avLst/>
          </a:prstGeom>
          <a:solidFill>
            <a:schemeClr val="bg1"/>
          </a:soli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dirty="0">
              <a:latin typeface="Arial" panose="020B0604020202020204" pitchFamily="34" charset="0"/>
            </a:endParaRPr>
          </a:p>
        </p:txBody>
      </p:sp>
      <p:sp>
        <p:nvSpPr>
          <p:cNvPr id="12" name="内容占位符 11"/>
          <p:cNvSpPr>
            <a:spLocks noGrp="1"/>
          </p:cNvSpPr>
          <p:nvPr>
            <p:ph sz="half" idx="1"/>
          </p:nvPr>
        </p:nvSpPr>
        <p:spPr>
          <a:xfrm>
            <a:off x="1370330" y="2395220"/>
            <a:ext cx="5057775" cy="2940050"/>
          </a:xfrm>
        </p:spPr>
        <p:txBody>
          <a:bodyPr>
            <a:normAutofit/>
          </a:bodyPr>
          <a:lstStyle/>
          <a:p>
            <a:pPr algn="l">
              <a:lnSpc>
                <a:spcPct val="100000"/>
              </a:lnSpc>
            </a:pPr>
            <a:r>
              <a:rPr sz="2400">
                <a:latin typeface="Arial"/>
              </a:rPr>
              <a:t>What would life be like today without computers? Who laid the foundation for the birth of the computer?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A Young Genius</a:t>
            </a:r>
            <a:endParaRPr lang="en-US" altLang="zh-CN" b="0" dirty="0">
              <a:solidFill>
                <a:srgbClr val="1F2329"/>
              </a:solidFill>
              <a:latin typeface="Arial" panose="020B0604020202020204" pitchFamily="34" charset="0"/>
            </a:endParaRPr>
          </a:p>
        </p:txBody>
      </p:sp>
      <p:sp>
        <p:nvSpPr>
          <p:cNvPr id="3" name="内容占位符 2"/>
          <p:cNvSpPr>
            <a:spLocks noGrp="1"/>
          </p:cNvSpPr>
          <p:nvPr>
            <p:ph idx="1"/>
          </p:nvPr>
        </p:nvSpPr>
        <p:spPr>
          <a:xfrm>
            <a:off x="573171" y="1435139"/>
            <a:ext cx="10284086" cy="4351338"/>
          </a:xfrm>
          <a:prstGeom prst="rect">
            <a:avLst/>
          </a:prstGeom>
        </p:spPr>
        <p:txBody>
          <a:bodyPr>
            <a:normAutofit/>
          </a:bodyPr>
          <a:lstStyle/>
          <a:p>
            <a:pPr marL="230505" indent="-230505" algn="l">
              <a:lnSpc>
                <a:spcPct val="100000"/>
              </a:lnSpc>
            </a:pPr>
            <a:r>
              <a:rPr sz="2400">
                <a:latin typeface="Arial"/>
              </a:rPr>
              <a:t>Alan Turing, a great British mathematician and computer scientist, was a pioneer of computer science and the father of artificial intelligence.</a:t>
            </a:r>
            <a:endParaRPr lang="en-US" altLang="zh-CN" sz="2000"/>
          </a:p>
          <a:p>
            <a:pPr marL="230505" indent="-230505" algn="l">
              <a:lnSpc>
                <a:spcPct val="100000"/>
              </a:lnSpc>
            </a:pPr>
            <a:r>
              <a:rPr sz="2400">
                <a:latin typeface="Arial"/>
              </a:rPr>
              <a:t>Born on June 23, 1912, in London, England. While he was in primary school, his teacher wrote: 'I have met many bright and hardworking children, but Alan is a genius.'</a:t>
            </a:r>
            <a:endParaRPr lang="en-US" altLang="zh-CN" sz="2000"/>
          </a:p>
          <a:p>
            <a:pPr marL="230505" indent="-230505" algn="l">
              <a:lnSpc>
                <a:spcPct val="100000"/>
              </a:lnSpc>
            </a:pPr>
            <a:r>
              <a:rPr sz="2400">
                <a:latin typeface="Arial"/>
              </a:rPr>
              <a:t>In 1926, Turing entered Sherborne School in London, showing a great interest in science. At the age of 16, Turing encountered the work of Albert Einstein. It is said that Turing could not only understand these papers but had also deduced Einstein's critique of Newton's laws of motion.</a:t>
            </a:r>
            <a:endParaRPr lang="zh-CN" altLang="en-US" sz="2000">
              <a:latin typeface="微软雅黑" panose="020B0503020204020204" pitchFamily="34" charset="-122"/>
              <a:ea typeface="微软雅黑" panose="020B0503020204020204" pitchFamily="34" charset="-122"/>
            </a:endParaRPr>
          </a:p>
        </p:txBody>
      </p:sp>
      <p:pic>
        <p:nvPicPr>
          <p:cNvPr id="2" name="图片 1" descr="IMG_256"/>
          <p:cNvPicPr/>
          <p:nvPr/>
        </p:nvPicPr>
        <p:blipFill>
          <a:blip r:embed="rId2"/>
          <a:stretch>
            <a:fillRect/>
          </a:stretch>
        </p:blipFill>
        <p:spPr>
          <a:xfrm>
            <a:off x="4305154" y="3691908"/>
            <a:ext cx="1773773" cy="2400567"/>
          </a:xfrm>
          <a:prstGeom prst="rect">
            <a:avLst/>
          </a:prstGeom>
          <a:noFill/>
          <a:ln w="9525">
            <a:noFill/>
          </a:ln>
        </p:spPr>
      </p:pic>
      <p:sp>
        <p:nvSpPr>
          <p:cNvPr id="5" name="文本框 4"/>
          <p:cNvSpPr txBox="1"/>
          <p:nvPr/>
        </p:nvSpPr>
        <p:spPr>
          <a:xfrm>
            <a:off x="4282456" y="6273532"/>
            <a:ext cx="1819169" cy="400110"/>
          </a:xfrm>
          <a:prstGeom prst="rect">
            <a:avLst/>
          </a:prstGeom>
          <a:noFill/>
        </p:spPr>
        <p:txBody>
          <a:bodyPr wrap="square">
            <a:spAutoFit/>
          </a:bodyPr>
          <a:lstStyle/>
          <a:p>
            <a:pPr algn="l">
              <a:lnSpc>
                <a:spcPct val="100000"/>
              </a:lnSpc>
            </a:pPr>
            <a:r>
              <a:rPr sz="2400">
                <a:latin typeface="Arial"/>
              </a:rPr>
              <a:t>Turing at 16</a:t>
            </a:r>
            <a:endParaRPr lang="zh-CN" altLang="en-US" sz="2000">
              <a:latin typeface="微软雅黑" panose="020B0503020204020204" pitchFamily="34" charset="-122"/>
              <a:ea typeface="微软雅黑" panose="020B0503020204020204" pitchFamily="34" charset="-122"/>
            </a:endParaRPr>
          </a:p>
        </p:txBody>
      </p:sp>
      <p:sp>
        <p:nvSpPr>
          <p:cNvPr id="7" name="文本框 6"/>
          <p:cNvSpPr txBox="1"/>
          <p:nvPr/>
        </p:nvSpPr>
        <p:spPr>
          <a:xfrm>
            <a:off x="8110376" y="6273532"/>
            <a:ext cx="2007413" cy="400110"/>
          </a:xfrm>
          <a:prstGeom prst="rect">
            <a:avLst/>
          </a:prstGeom>
          <a:noFill/>
        </p:spPr>
        <p:txBody>
          <a:bodyPr wrap="square" rtlCol="0">
            <a:spAutoFit/>
          </a:bodyPr>
          <a:lstStyle/>
          <a:p>
            <a:pPr algn="l">
              <a:lnSpc>
                <a:spcPct val="100000"/>
              </a:lnSpc>
            </a:pPr>
            <a:r>
              <a:rPr sz="2400">
                <a:latin typeface="Arial"/>
              </a:rPr>
              <a:t>Sherborne School, London</a:t>
            </a:r>
            <a:endParaRPr lang="zh-CN" altLang="en-US" sz="2000" kern="100" dirty="0">
              <a:latin typeface="Arial" panose="020B0604020202020204" pitchFamily="34" charset="0"/>
              <a:ea typeface="宋体" panose="02010600030101010101" pitchFamily="2" charset="-122"/>
              <a:cs typeface="Times New Roman" panose="02020603050405020304" pitchFamily="18" charset="0"/>
            </a:endParaRPr>
          </a:p>
        </p:txBody>
      </p:sp>
      <p:pic>
        <p:nvPicPr>
          <p:cNvPr id="1026" name="Picture 2" descr="英国贵族学校| Sherborne School 谢伯恩学校- 知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169" y="3688513"/>
            <a:ext cx="3733211" cy="240396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1144325" y="3691908"/>
            <a:ext cx="1966431" cy="2403962"/>
          </a:xfrm>
          <a:prstGeom prst="rect">
            <a:avLst/>
          </a:prstGeom>
        </p:spPr>
      </p:pic>
      <p:sp>
        <p:nvSpPr>
          <p:cNvPr id="14" name="文本框 13"/>
          <p:cNvSpPr txBox="1"/>
          <p:nvPr/>
        </p:nvSpPr>
        <p:spPr>
          <a:xfrm>
            <a:off x="438343" y="6273532"/>
            <a:ext cx="3378394" cy="400110"/>
          </a:xfrm>
          <a:prstGeom prst="rect">
            <a:avLst/>
          </a:prstGeom>
          <a:noFill/>
        </p:spPr>
        <p:txBody>
          <a:bodyPr wrap="square">
            <a:spAutoFit/>
          </a:bodyPr>
          <a:lstStyle/>
          <a:p>
            <a:pPr algn="l">
              <a:lnSpc>
                <a:spcPct val="100000"/>
              </a:lnSpc>
            </a:pPr>
            <a:r>
              <a:rPr sz="2400">
                <a:latin typeface="Arial"/>
              </a:rPr>
              <a:t>Turing's Hometown - Paddington, London, UK</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Showing Early Promise</a:t>
            </a:r>
          </a:p>
        </p:txBody>
      </p:sp>
      <p:sp>
        <p:nvSpPr>
          <p:cNvPr id="5" name="内容占位符 4"/>
          <p:cNvSpPr>
            <a:spLocks noGrp="1"/>
          </p:cNvSpPr>
          <p:nvPr>
            <p:ph idx="1"/>
          </p:nvPr>
        </p:nvSpPr>
        <p:spPr>
          <a:xfrm>
            <a:off x="573171" y="1435139"/>
            <a:ext cx="10462450" cy="4351338"/>
          </a:xfrm>
          <a:prstGeom prst="rect">
            <a:avLst/>
          </a:prstGeom>
        </p:spPr>
        <p:txBody>
          <a:bodyPr>
            <a:normAutofit/>
          </a:bodyPr>
          <a:lstStyle/>
          <a:p>
            <a:pPr algn="l">
              <a:lnSpc>
                <a:spcPct val="100000"/>
              </a:lnSpc>
            </a:pPr>
            <a:r>
              <a:rPr sz="2400">
                <a:latin typeface="Arial"/>
              </a:rPr>
              <a:t>In 1931, Turing was admitted to the University of Cambridge. He was awarded a mathematics scholarship for his outstanding academic performance. At Cambridge, his mathematical abilities were fully developed.</a:t>
            </a:r>
            <a:endParaRPr lang="en-US" altLang="zh-CN" sz="2000"/>
          </a:p>
          <a:p>
            <a:pPr algn="l">
              <a:lnSpc>
                <a:spcPct val="100000"/>
              </a:lnSpc>
            </a:pPr>
            <a:r>
              <a:rPr sz="2400">
                <a:latin typeface="Arial"/>
              </a:rPr>
              <a:t>In 1935, his first mathematical paper, 'Equivalence of Left and Right Almost Periodicity,' was published in the Journal of the London Mathematical Society. In the same year, he also wrote a paper 'On the Gaussian Error Function.' This paper led to his election as a Fellow of King's College directly from being an undergraduate. The following year, he was awarded the prestigious Smith's Prize, becoming one of King's College's most distinguished graduates.</a:t>
            </a:r>
            <a:endParaRPr lang="en-US" altLang="zh-CN" sz="2000" kern="1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灯片编号占位符 5"/>
          <p:cNvSpPr>
            <a:spLocks noGrp="1"/>
          </p:cNvSpPr>
          <p:nvPr>
            <p:ph type="sldNum" sz="quarter" idx="10"/>
          </p:nvPr>
        </p:nvSpPr>
        <p:spPr/>
        <p:txBody>
          <a:bodyPr/>
          <a:lstStyle/>
          <a:p>
            <a:pPr algn="l">
              <a:lnSpc>
                <a:spcPct val="100000"/>
              </a:lnSpc>
            </a:pPr>
            <a:r>
              <a:rPr sz="2400">
                <a:latin typeface="Arial"/>
              </a:rPr>
              <a:t>5</a:t>
            </a:r>
            <a:endParaRPr lang="zh-CN" altLang="en-US"/>
          </a:p>
        </p:txBody>
      </p:sp>
      <p:pic>
        <p:nvPicPr>
          <p:cNvPr id="7" name="图片 6"/>
          <p:cNvPicPr>
            <a:picLocks noChangeAspect="1"/>
          </p:cNvPicPr>
          <p:nvPr/>
        </p:nvPicPr>
        <p:blipFill>
          <a:blip r:embed="rId2"/>
          <a:stretch>
            <a:fillRect/>
          </a:stretch>
        </p:blipFill>
        <p:spPr>
          <a:xfrm>
            <a:off x="1763944" y="3650216"/>
            <a:ext cx="3916649" cy="2611099"/>
          </a:xfrm>
          <a:prstGeom prst="rect">
            <a:avLst/>
          </a:prstGeom>
        </p:spPr>
      </p:pic>
      <p:sp>
        <p:nvSpPr>
          <p:cNvPr id="8" name="文本框 7"/>
          <p:cNvSpPr txBox="1"/>
          <p:nvPr/>
        </p:nvSpPr>
        <p:spPr>
          <a:xfrm>
            <a:off x="2470643" y="6301766"/>
            <a:ext cx="2503251" cy="338554"/>
          </a:xfrm>
          <a:prstGeom prst="rect">
            <a:avLst/>
          </a:prstGeom>
          <a:noFill/>
        </p:spPr>
        <p:txBody>
          <a:bodyPr wrap="square">
            <a:spAutoFit/>
          </a:bodyPr>
          <a:lstStyle/>
          <a:p>
            <a:pPr algn="l">
              <a:lnSpc>
                <a:spcPct val="100000"/>
              </a:lnSpc>
            </a:pPr>
            <a:r>
              <a:rPr sz="2400">
                <a:latin typeface="Arial"/>
              </a:rPr>
              <a:t>King's College, University of Cambridge</a:t>
            </a:r>
          </a:p>
        </p:txBody>
      </p:sp>
      <p:pic>
        <p:nvPicPr>
          <p:cNvPr id="9" name="图片 8"/>
          <p:cNvPicPr>
            <a:picLocks noChangeAspect="1"/>
          </p:cNvPicPr>
          <p:nvPr/>
        </p:nvPicPr>
        <p:blipFill>
          <a:blip r:embed="rId3"/>
          <a:stretch>
            <a:fillRect/>
          </a:stretch>
        </p:blipFill>
        <p:spPr>
          <a:xfrm>
            <a:off x="6429607" y="3650217"/>
            <a:ext cx="4144602" cy="2611099"/>
          </a:xfrm>
          <a:prstGeom prst="rect">
            <a:avLst/>
          </a:prstGeom>
        </p:spPr>
      </p:pic>
      <p:sp>
        <p:nvSpPr>
          <p:cNvPr id="10" name="文本框 9"/>
          <p:cNvSpPr txBox="1"/>
          <p:nvPr/>
        </p:nvSpPr>
        <p:spPr>
          <a:xfrm>
            <a:off x="7382781" y="6285540"/>
            <a:ext cx="2238254" cy="338554"/>
          </a:xfrm>
          <a:prstGeom prst="rect">
            <a:avLst/>
          </a:prstGeom>
          <a:noFill/>
        </p:spPr>
        <p:txBody>
          <a:bodyPr wrap="square">
            <a:spAutoFit/>
          </a:bodyPr>
          <a:lstStyle/>
          <a:p>
            <a:pPr algn="l">
              <a:lnSpc>
                <a:spcPct val="100000"/>
              </a:lnSpc>
            </a:pPr>
            <a:r>
              <a:rPr sz="2400">
                <a:latin typeface="Arial"/>
              </a:rPr>
              <a:t>Turing was also an accomplished long-distance runner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Contribution One: The Turing Machine</a:t>
            </a:r>
            <a:endParaRPr lang="zh-CN" altLang="en-US" dirty="0"/>
          </a:p>
        </p:txBody>
      </p:sp>
      <p:sp>
        <p:nvSpPr>
          <p:cNvPr id="12" name="标题 1"/>
          <p:cNvSpPr txBox="1"/>
          <p:nvPr>
            <p:custDataLst>
              <p:tags r:id="rId1"/>
            </p:custDataLst>
          </p:nvPr>
        </p:nvSpPr>
        <p:spPr>
          <a:xfrm>
            <a:off x="837919" y="1690909"/>
            <a:ext cx="4591966" cy="414374"/>
          </a:xfrm>
          <a:prstGeom prst="rect">
            <a:avLst/>
          </a:prstGeom>
          <a:noFill/>
          <a:ln>
            <a:noFill/>
          </a:ln>
        </p:spPr>
        <p:txBody>
          <a:bodyPr vert="horz" wrap="square" lIns="0" tIns="0" rIns="0" bIns="0" rtlCol="0" anchor="b"/>
          <a:lstStyle/>
          <a:p>
            <a:pPr algn="l">
              <a:lnSpc>
                <a:spcPct val="100000"/>
              </a:lnSpc>
              <a:buClrTx/>
              <a:buSzTx/>
              <a:buFontTx/>
            </a:pPr>
            <a:r>
              <a:rPr sz="2400">
                <a:latin typeface="Arial"/>
              </a:rPr>
              <a:t>The Innovation and Significance of the Turing Machine Model</a:t>
            </a:r>
            <a:endParaRPr kumimoji="1" lang="en-US" altLang="zh-CN" sz="2200" dirty="0">
              <a:solidFill>
                <a:schemeClr val="accent1"/>
              </a:solidFill>
              <a:effectLst>
                <a:outerShdw blurRad="38100" dist="25400" dir="5400000" algn="ctr" rotWithShape="0">
                  <a:srgbClr val="6E747A">
                    <a:alpha val="43000"/>
                    <a:alpha val="43000"/>
                  </a:srgbClr>
                </a:outerShdw>
              </a:effectLst>
              <a:latin typeface="Arial" panose="020B0604020202020204" pitchFamily="34" charset="0"/>
              <a:ea typeface="Source Han Sans CN Bold"/>
              <a:cs typeface="Arial" panose="020B0604020202020204" pitchFamily="34" charset="0"/>
            </a:endParaRPr>
          </a:p>
        </p:txBody>
      </p:sp>
      <p:pic>
        <p:nvPicPr>
          <p:cNvPr id="22" name="图片 21"/>
          <p:cNvPicPr/>
          <p:nvPr/>
        </p:nvPicPr>
        <p:blipFill>
          <a:blip r:embed="rId4"/>
          <a:stretch>
            <a:fillRect/>
          </a:stretch>
        </p:blipFill>
        <p:spPr>
          <a:xfrm>
            <a:off x="8275955" y="201930"/>
            <a:ext cx="2688590" cy="3392170"/>
          </a:xfrm>
          <a:prstGeom prst="rect">
            <a:avLst/>
          </a:prstGeom>
        </p:spPr>
      </p:pic>
      <p:pic>
        <p:nvPicPr>
          <p:cNvPr id="5" name="图片 4"/>
          <p:cNvPicPr>
            <a:picLocks noChangeAspect="1"/>
          </p:cNvPicPr>
          <p:nvPr/>
        </p:nvPicPr>
        <p:blipFill>
          <a:blip r:embed="rId5"/>
          <a:stretch>
            <a:fillRect/>
          </a:stretch>
        </p:blipFill>
        <p:spPr>
          <a:xfrm>
            <a:off x="8275955" y="3806190"/>
            <a:ext cx="2763520" cy="2846705"/>
          </a:xfrm>
          <a:prstGeom prst="rect">
            <a:avLst/>
          </a:prstGeom>
        </p:spPr>
      </p:pic>
      <p:sp>
        <p:nvSpPr>
          <p:cNvPr id="3" name="内容占位符 2"/>
          <p:cNvSpPr>
            <a:spLocks noGrp="1"/>
          </p:cNvSpPr>
          <p:nvPr>
            <p:ph idx="1"/>
          </p:nvPr>
        </p:nvSpPr>
        <p:spPr>
          <a:xfrm>
            <a:off x="594360" y="2506345"/>
            <a:ext cx="6791325" cy="4351655"/>
          </a:xfrm>
          <a:prstGeom prst="rect">
            <a:avLst/>
          </a:prstGeom>
        </p:spPr>
        <p:txBody>
          <a:bodyPr>
            <a:normAutofit/>
          </a:bodyPr>
          <a:lstStyle/>
          <a:p>
            <a:pPr algn="l">
              <a:lnSpc>
                <a:spcPct val="100000"/>
              </a:lnSpc>
            </a:pPr>
            <a:r>
              <a:rPr sz="2400">
                <a:latin typeface="Arial"/>
              </a:rPr>
              <a:t>In 1936, at the age of just 24, Turing published a groundbreaking paper, 'On Computable Numbers, with an Application to the Entscheidungsproblem.' The purpose of this paper was to disprove a 'decision problem' (Entscheidungsproblem) proposed by Hilbert, which asked whether a universal algorithm exists that can determine if any given problem is solvable.</a:t>
            </a:r>
            <a:endParaRPr lang="en-US" altLang="zh-CN"/>
          </a:p>
          <a:p>
            <a:pPr algn="l">
              <a:lnSpc>
                <a:spcPct val="100000"/>
              </a:lnSpc>
            </a:pPr>
            <a:r>
              <a:rPr sz="2400">
                <a:latin typeface="Arial"/>
              </a:rPr>
              <a:t>To illustrate this problem, Turing proposed a universal computational model, later known as the 'Turing machine,' which laid the theoretical foundation for the birth of modern computers. Because of this great contribution, Turing is known as the father of computer science.</a:t>
            </a:r>
            <a:endParaRPr lang="zh-CN" altLang="en-US" kern="10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Contribution One: The Turing Machine</a:t>
            </a:r>
            <a:endParaRPr lang="zh-CN" altLang="en-US" dirty="0"/>
          </a:p>
        </p:txBody>
      </p:sp>
      <p:sp>
        <p:nvSpPr>
          <p:cNvPr id="12" name="标题 1"/>
          <p:cNvSpPr txBox="1"/>
          <p:nvPr>
            <p:custDataLst>
              <p:tags r:id="rId1"/>
            </p:custDataLst>
          </p:nvPr>
        </p:nvSpPr>
        <p:spPr>
          <a:xfrm>
            <a:off x="838200" y="1691005"/>
            <a:ext cx="5257800" cy="414655"/>
          </a:xfrm>
          <a:prstGeom prst="rect">
            <a:avLst/>
          </a:prstGeom>
          <a:noFill/>
          <a:ln>
            <a:noFill/>
          </a:ln>
        </p:spPr>
        <p:txBody>
          <a:bodyPr vert="horz" wrap="square" lIns="0" tIns="0" rIns="0" bIns="0" rtlCol="0" anchor="b"/>
          <a:lstStyle/>
          <a:p>
            <a:pPr algn="l">
              <a:lnSpc>
                <a:spcPct val="100000"/>
              </a:lnSpc>
              <a:buClrTx/>
              <a:buSzTx/>
              <a:buFontTx/>
            </a:pPr>
            <a:r>
              <a:rPr sz="2400">
                <a:latin typeface="Arial"/>
              </a:rPr>
              <a:t>The Turing Machine's Contribution to Computer Science and Artificial Intelligence</a:t>
            </a:r>
            <a:endParaRPr kumimoji="1" lang="en-US" altLang="zh-CN" sz="2200" dirty="0">
              <a:solidFill>
                <a:schemeClr val="accent1"/>
              </a:solidFill>
              <a:effectLst>
                <a:outerShdw blurRad="38100" dist="25400" dir="5400000" algn="ctr" rotWithShape="0">
                  <a:srgbClr val="6E747A">
                    <a:alpha val="43000"/>
                    <a:alpha val="43000"/>
                  </a:srgbClr>
                </a:outerShdw>
              </a:effectLst>
              <a:latin typeface="Arial" panose="020B0604020202020204" pitchFamily="34" charset="0"/>
              <a:ea typeface="Source Han Sans CN Bold"/>
              <a:cs typeface="Arial" panose="020B0604020202020204" pitchFamily="34" charset="0"/>
            </a:endParaRPr>
          </a:p>
        </p:txBody>
      </p:sp>
      <p:sp>
        <p:nvSpPr>
          <p:cNvPr id="13" name="标题 1"/>
          <p:cNvSpPr txBox="1"/>
          <p:nvPr>
            <p:custDataLst>
              <p:tags r:id="rId2"/>
            </p:custDataLst>
          </p:nvPr>
        </p:nvSpPr>
        <p:spPr>
          <a:xfrm>
            <a:off x="838200" y="2318385"/>
            <a:ext cx="6015355" cy="4195445"/>
          </a:xfrm>
          <a:prstGeom prst="rect">
            <a:avLst/>
          </a:prstGeom>
          <a:noFill/>
          <a:ln>
            <a:noFill/>
          </a:ln>
        </p:spPr>
        <p:txBody>
          <a:bodyPr vert="horz" wrap="square" lIns="0" tIns="0" rIns="0" bIns="0" rtlCol="0" anchor="t"/>
          <a:lstStyle/>
          <a:p>
            <a:pPr marL="306070" indent="-306070" algn="l">
              <a:lnSpc>
                <a:spcPct val="100000"/>
              </a:lnSpc>
              <a:spcBef>
                <a:spcPts val="500"/>
              </a:spcBef>
              <a:spcAft>
                <a:spcPts val="1000"/>
              </a:spcAft>
              <a:buClr>
                <a:schemeClr val="accent2"/>
              </a:buClr>
              <a:buSzPct val="92000"/>
              <a:buFont typeface="Wingdings 2" panose="05020102010507070707" pitchFamily="18" charset="2"/>
              <a:buChar char=""/>
            </a:pPr>
            <a:r>
              <a:rPr sz="2400">
                <a:latin typeface="Arial"/>
              </a:rPr>
              <a:t>The proposal of the Turing machine directly inspired confidence in designing general-purpose computers.</a:t>
            </a:r>
          </a:p>
          <a:p>
            <a:pPr marL="306070" indent="-306070" algn="l">
              <a:lnSpc>
                <a:spcPct val="100000"/>
              </a:lnSpc>
              <a:spcBef>
                <a:spcPts val="500"/>
              </a:spcBef>
              <a:spcAft>
                <a:spcPts val="1000"/>
              </a:spcAft>
              <a:buClr>
                <a:schemeClr val="accent2"/>
              </a:buClr>
              <a:buSzPct val="92000"/>
              <a:buFont typeface="Wingdings 2" panose="05020102010507070707" pitchFamily="18" charset="2"/>
              <a:buChar char=""/>
            </a:pPr>
            <a:r>
              <a:rPr sz="2400">
                <a:latin typeface="Arial"/>
              </a:rPr>
              <a:t>Its concepts, such as a memory store, program, and controller, provided inspiration for the stored-program architecture designed by von Neumann and others, thus laying the foundation for modern computer architecture. From an AI perspective, computation is the cornerstone of artificial intelligence. Without the birth of the computer, there would be no beginning for AI. Therefore, the proposal of the Turing machine provided the computational tools for the development of AI, making it key to AI's birth and growth.</a:t>
            </a:r>
            <a:endParaRPr lang="zh-CN" altLang="zh-CN" sz="2400">
              <a:solidFill>
                <a:schemeClr val="tx2"/>
              </a:solidFill>
              <a:effectLst/>
              <a:latin typeface="等线" panose="02010600030101010101" pitchFamily="2" charset="-122"/>
              <a:ea typeface="微软雅黑" panose="020B0503020204020204" pitchFamily="34" charset="-122"/>
              <a:cs typeface="Times New Roman" panose="02020603050405020304" pitchFamily="18" charset="0"/>
            </a:endParaRPr>
          </a:p>
        </p:txBody>
      </p:sp>
      <p:pic>
        <p:nvPicPr>
          <p:cNvPr id="16" name="IM 16"/>
          <p:cNvPicPr/>
          <p:nvPr>
            <p:custDataLst>
              <p:tags r:id="rId3"/>
            </p:custDataLst>
          </p:nvPr>
        </p:nvPicPr>
        <p:blipFill>
          <a:blip r:embed="rId6"/>
          <a:stretch>
            <a:fillRect/>
          </a:stretch>
        </p:blipFill>
        <p:spPr>
          <a:xfrm>
            <a:off x="7277100" y="2823210"/>
            <a:ext cx="4495800" cy="2489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Contribution One: The Turing Machine</a:t>
            </a:r>
            <a:endParaRPr lang="zh-CN" altLang="en-US" dirty="0"/>
          </a:p>
        </p:txBody>
      </p:sp>
      <p:sp>
        <p:nvSpPr>
          <p:cNvPr id="3" name="内容占位符 2"/>
          <p:cNvSpPr>
            <a:spLocks noGrp="1"/>
          </p:cNvSpPr>
          <p:nvPr>
            <p:ph idx="1"/>
          </p:nvPr>
        </p:nvSpPr>
        <p:spPr>
          <a:xfrm>
            <a:off x="573171" y="1613574"/>
            <a:ext cx="10284086" cy="4351338"/>
          </a:xfrm>
          <a:prstGeom prst="rect">
            <a:avLst/>
          </a:prstGeom>
        </p:spPr>
        <p:txBody>
          <a:bodyPr>
            <a:normAutofit/>
          </a:bodyPr>
          <a:lstStyle/>
          <a:p>
            <a:pPr algn="l">
              <a:lnSpc>
                <a:spcPct val="100000"/>
              </a:lnSpc>
            </a:pPr>
            <a:r>
              <a:rPr sz="2400">
                <a:latin typeface="Arial"/>
              </a:rPr>
              <a:t>A Turing machine is a mathematical model of computation, or a hypothetical machine. This machine consists of an infinitely long tape, a read-write head, a state register, and a set of operating rules, i.e., a program.</a:t>
            </a:r>
            <a:endParaRPr lang="en-US" altLang="zh-CN" sz="2000"/>
          </a:p>
          <a:p>
            <a:pPr algn="l">
              <a:lnSpc>
                <a:spcPct val="100000"/>
              </a:lnSpc>
            </a:pPr>
            <a:r>
              <a:rPr sz="2400">
                <a:latin typeface="Arial"/>
              </a:rPr>
              <a:t>The machine changes its register state based on the current state and the symbol read from the tape, and the program generates actions, including moving the read-write head and rewriting data onto the tape.</a:t>
            </a:r>
          </a:p>
        </p:txBody>
      </p:sp>
      <p:pic>
        <p:nvPicPr>
          <p:cNvPr id="5" name="图片 4"/>
          <p:cNvPicPr>
            <a:picLocks noChangeAspect="1"/>
          </p:cNvPicPr>
          <p:nvPr/>
        </p:nvPicPr>
        <p:blipFill>
          <a:blip r:embed="rId3"/>
          <a:stretch>
            <a:fillRect/>
          </a:stretch>
        </p:blipFill>
        <p:spPr>
          <a:xfrm>
            <a:off x="1334743" y="3250211"/>
            <a:ext cx="3514135" cy="33005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lnSpc>
                <a:spcPct val="100000"/>
              </a:lnSpc>
            </a:pPr>
            <a:r>
              <a:rPr sz="2400">
                <a:latin typeface="Arial"/>
              </a:rPr>
              <a:t>Contribution One: The Turing Machine</a:t>
            </a:r>
            <a:endParaRPr lang="zh-CN" altLang="en-US" dirty="0"/>
          </a:p>
        </p:txBody>
      </p:sp>
      <p:sp>
        <p:nvSpPr>
          <p:cNvPr id="6" name="内容占位符 5"/>
          <p:cNvSpPr>
            <a:spLocks noGrp="1"/>
          </p:cNvSpPr>
          <p:nvPr>
            <p:ph idx="1"/>
          </p:nvPr>
        </p:nvSpPr>
        <p:spPr>
          <a:prstGeom prst="rect">
            <a:avLst/>
          </a:prstGeom>
        </p:spPr>
        <p:txBody>
          <a:bodyPr>
            <a:normAutofit/>
          </a:bodyPr>
          <a:lstStyle/>
          <a:p>
            <a:pPr algn="l">
              <a:lnSpc>
                <a:spcPct val="100000"/>
              </a:lnSpc>
            </a:pPr>
            <a:r>
              <a:rPr sz="2400">
                <a:latin typeface="Arial"/>
              </a:rPr>
              <a:t>Turing and subsequent researchers discovered that such a simple machine is incredibly powerful, and many seemingly powerful computational models are equivalent to the Turing machine. Therefore, Church, Turing, and Gödel proposed the famous Church-Turing thesis: Every intuitively computable function can be computed by a Turing machine.</a:t>
            </a:r>
            <a:endParaRPr lang="en-US" altLang="zh-CN"/>
          </a:p>
          <a:p>
            <a:pPr algn="l">
              <a:lnSpc>
                <a:spcPct val="100000"/>
              </a:lnSpc>
            </a:pPr>
            <a:r>
              <a:rPr sz="2400">
                <a:latin typeface="Arial"/>
              </a:rPr>
              <a:t>This conclusion became the beginning of computability theory, laying the theoretical foundation for the emergence of general-purpose computers. Most of the smart devices we use today are based on this fundamental principle proposed by Turing.</a:t>
            </a:r>
            <a:endParaRPr lang="en-US" altLang="zh-CN" sz="2000" kern="1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1212432" y="4287363"/>
            <a:ext cx="2591865" cy="2434328"/>
          </a:xfrm>
          <a:prstGeom prst="rect">
            <a:avLst/>
          </a:prstGeom>
        </p:spPr>
      </p:pic>
      <p:pic>
        <p:nvPicPr>
          <p:cNvPr id="2050" name="Picture 2" descr="Mechanical Wooden Turing Machine | Hackad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751" y="4506892"/>
            <a:ext cx="3549406" cy="19965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membering Your First Computer Is For Old People | TechCrun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8226" y="4623465"/>
            <a:ext cx="2590800" cy="1762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054"/>
                                        </p:tgtEl>
                                        <p:attrNameLst>
                                          <p:attrName>style.visibility</p:attrName>
                                        </p:attrNameLst>
                                      </p:cBhvr>
                                      <p:to>
                                        <p:strVal val="visible"/>
                                      </p:to>
                                    </p:set>
                                    <p:animEffect transition="in" filter="fade">
                                      <p:cBhvr>
                                        <p:cTn id="13"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c1NjFhMjNjZTNmM2FjYWUzYmU1NDk2NDc0OGE0Zm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清华简约">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清华简约">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清华简约</Template>
  <TotalTime>3</TotalTime>
  <Words>3071</Words>
  <Application>Microsoft Macintosh PowerPoint</Application>
  <PresentationFormat>Widescreen</PresentationFormat>
  <Paragraphs>132</Paragraphs>
  <Slides>26</Slides>
  <Notes>13</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26</vt:i4>
      </vt:variant>
    </vt:vector>
  </HeadingPairs>
  <TitlesOfParts>
    <vt:vector size="36" baseType="lpstr">
      <vt:lpstr>微软雅黑</vt:lpstr>
      <vt:lpstr>Wingdings</vt:lpstr>
      <vt:lpstr>Wingdings 2</vt:lpstr>
      <vt:lpstr>等线</vt:lpstr>
      <vt:lpstr>Arial</vt:lpstr>
      <vt:lpstr>清华简约</vt:lpstr>
      <vt:lpstr>1_清华简约</vt:lpstr>
      <vt:lpstr>清华简约主题-扁平-16:9</vt:lpstr>
      <vt:lpstr>1_清华简约主题-扁平-16:9</vt:lpstr>
      <vt:lpstr>2_清华简约主题-扁平-16:9</vt:lpstr>
      <vt:lpstr>PowerPoint Presentation</vt:lpstr>
      <vt:lpstr>目录</vt:lpstr>
      <vt:lpstr>导入</vt:lpstr>
      <vt:lpstr>少年天才</vt:lpstr>
      <vt:lpstr>初露头角</vt:lpstr>
      <vt:lpstr>贡献一：图灵机</vt:lpstr>
      <vt:lpstr>贡献一：图灵机</vt:lpstr>
      <vt:lpstr>贡献一：图灵机</vt:lpstr>
      <vt:lpstr>贡献一：图灵机</vt:lpstr>
      <vt:lpstr>PowerPoint Presentation</vt:lpstr>
      <vt:lpstr>贡献一：图灵机</vt:lpstr>
      <vt:lpstr>年轻的密码学家</vt:lpstr>
      <vt:lpstr>贡献二：机器智能的最初思考和实践</vt:lpstr>
      <vt:lpstr>贡献二：机器智能的最初思考和实践</vt:lpstr>
      <vt:lpstr>贡献二：机器智能的最初思考和实践</vt:lpstr>
      <vt:lpstr>贡献二：机器智能的最初思考和实践</vt:lpstr>
      <vt:lpstr>贡献三：图灵测试</vt:lpstr>
      <vt:lpstr>PowerPoint Presentation</vt:lpstr>
      <vt:lpstr>贡献三：图灵测试</vt:lpstr>
      <vt:lpstr>贡献三：图灵测试</vt:lpstr>
      <vt:lpstr>课堂活动与讨论</vt:lpstr>
      <vt:lpstr>课堂活动与讨论</vt:lpstr>
      <vt:lpstr>课堂活动与讨论</vt:lpstr>
      <vt:lpstr>PowerPoint Presentation</vt:lpstr>
      <vt:lpstr>百年影响</vt:lpstr>
      <vt:lpstr>百年影响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第一节：智能机器的梦想</dc:title>
  <dc:creator>wangd</dc:creator>
  <cp:lastModifiedBy>Yuqing Long</cp:lastModifiedBy>
  <cp:revision>35</cp:revision>
  <dcterms:created xsi:type="dcterms:W3CDTF">2025-01-25T07:54:00Z</dcterms:created>
  <dcterms:modified xsi:type="dcterms:W3CDTF">2025-11-29T08:10:48Z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088E8478E49E479190E246C75FDF5DB6_12</vt:lpwstr>
  </property>
  <property fmtid="{D5CDD505-2E9C-101B-9397-08002B2CF9AE}" pid="3" name="KSOProductBuildVer">
    <vt:lpwstr>2052-12.1.0.19770</vt:lpwstr>
  </property>
</Properties>
</file>